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787" r:id="rId3"/>
    <p:sldId id="333" r:id="rId4"/>
    <p:sldId id="718" r:id="rId5"/>
    <p:sldId id="258" r:id="rId6"/>
    <p:sldId id="453" r:id="rId7"/>
    <p:sldId id="454" r:id="rId8"/>
    <p:sldId id="397" r:id="rId9"/>
    <p:sldId id="594" r:id="rId10"/>
    <p:sldId id="463" r:id="rId11"/>
    <p:sldId id="403" r:id="rId12"/>
    <p:sldId id="595" r:id="rId13"/>
    <p:sldId id="452" r:id="rId14"/>
    <p:sldId id="596" r:id="rId15"/>
    <p:sldId id="266" r:id="rId16"/>
    <p:sldId id="366" r:id="rId17"/>
    <p:sldId id="347" r:id="rId18"/>
    <p:sldId id="810" r:id="rId19"/>
    <p:sldId id="811" r:id="rId20"/>
    <p:sldId id="805" r:id="rId21"/>
    <p:sldId id="806" r:id="rId22"/>
    <p:sldId id="807" r:id="rId23"/>
    <p:sldId id="817" r:id="rId24"/>
    <p:sldId id="801" r:id="rId25"/>
    <p:sldId id="803" r:id="rId26"/>
    <p:sldId id="814" r:id="rId27"/>
    <p:sldId id="813" r:id="rId28"/>
    <p:sldId id="431" r:id="rId29"/>
    <p:sldId id="432" r:id="rId30"/>
    <p:sldId id="427" r:id="rId31"/>
    <p:sldId id="804" r:id="rId32"/>
    <p:sldId id="433" r:id="rId33"/>
    <p:sldId id="809" r:id="rId34"/>
    <p:sldId id="808" r:id="rId35"/>
    <p:sldId id="429" r:id="rId36"/>
    <p:sldId id="430" r:id="rId37"/>
    <p:sldId id="815" r:id="rId38"/>
    <p:sldId id="428" r:id="rId39"/>
    <p:sldId id="395" r:id="rId40"/>
    <p:sldId id="396" r:id="rId41"/>
    <p:sldId id="812" r:id="rId42"/>
    <p:sldId id="269" r:id="rId4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FD4443E-F989-4FC4-A0C8-D5A2AF1F390B}" styleName="Estilo Escuro 1 - Ênfas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1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36E92D-0008-4EFE-A2E4-D7064CC7431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7894FC3-F173-4265-81FD-50FAFF80EFC6}">
      <dgm:prSet phldrT="[Texto]" custT="1"/>
      <dgm:spPr/>
      <dgm:t>
        <a:bodyPr/>
        <a:lstStyle/>
        <a:p>
          <a:r>
            <a:rPr lang="pt-BR" sz="2400" b="1" dirty="0"/>
            <a:t>Missão</a:t>
          </a:r>
        </a:p>
      </dgm:t>
    </dgm:pt>
    <dgm:pt modelId="{D4ACBEB8-2038-42BC-9391-84C6FB031A24}" type="parTrans" cxnId="{E94BA0B9-1644-4B97-B943-4263865A527B}">
      <dgm:prSet/>
      <dgm:spPr/>
      <dgm:t>
        <a:bodyPr/>
        <a:lstStyle/>
        <a:p>
          <a:endParaRPr lang="pt-BR"/>
        </a:p>
      </dgm:t>
    </dgm:pt>
    <dgm:pt modelId="{45479734-4B25-42AA-ADF6-0D2B63776FCD}" type="sibTrans" cxnId="{E94BA0B9-1644-4B97-B943-4263865A527B}">
      <dgm:prSet/>
      <dgm:spPr/>
      <dgm:t>
        <a:bodyPr/>
        <a:lstStyle/>
        <a:p>
          <a:endParaRPr lang="pt-BR"/>
        </a:p>
      </dgm:t>
    </dgm:pt>
    <dgm:pt modelId="{B23A8513-70FE-4280-B04B-AFE0AC96E38A}">
      <dgm:prSet phldrT="[Texto]"/>
      <dgm:spPr/>
      <dgm:t>
        <a:bodyPr/>
        <a:lstStyle/>
        <a:p>
          <a:pPr algn="just"/>
          <a:r>
            <a:rPr lang="pt-BR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Assegurar à sociedade uma assistência de Enfermagem ética, científica e de qualidade por meio da regulamentação, fiscalização e disciplinamento do exercício profissional.</a:t>
          </a:r>
          <a:endParaRPr lang="pt-BR" dirty="0"/>
        </a:p>
      </dgm:t>
    </dgm:pt>
    <dgm:pt modelId="{AB90BC79-7F1E-492C-A209-0000F07AE95A}" type="parTrans" cxnId="{B7348DB8-F8AF-4D5D-995D-A1116E74D05B}">
      <dgm:prSet/>
      <dgm:spPr/>
      <dgm:t>
        <a:bodyPr/>
        <a:lstStyle/>
        <a:p>
          <a:endParaRPr lang="pt-BR"/>
        </a:p>
      </dgm:t>
    </dgm:pt>
    <dgm:pt modelId="{8DB135A6-D298-4A0A-854A-560B6A30778F}" type="sibTrans" cxnId="{B7348DB8-F8AF-4D5D-995D-A1116E74D05B}">
      <dgm:prSet/>
      <dgm:spPr/>
      <dgm:t>
        <a:bodyPr/>
        <a:lstStyle/>
        <a:p>
          <a:endParaRPr lang="pt-BR"/>
        </a:p>
      </dgm:t>
    </dgm:pt>
    <dgm:pt modelId="{7E4495AF-5E16-4FED-A995-6B27858AB050}">
      <dgm:prSet phldrT="[Texto]" custT="1"/>
      <dgm:spPr/>
      <dgm:t>
        <a:bodyPr/>
        <a:lstStyle/>
        <a:p>
          <a:r>
            <a:rPr lang="pt-BR" sz="2400" b="1" dirty="0"/>
            <a:t>Visão</a:t>
          </a:r>
        </a:p>
      </dgm:t>
    </dgm:pt>
    <dgm:pt modelId="{60A9ADE0-A607-4810-BAF1-CE89AF04C16B}" type="parTrans" cxnId="{EC8A3D53-5E4A-4755-B0CC-1D9BEE163FB9}">
      <dgm:prSet/>
      <dgm:spPr/>
      <dgm:t>
        <a:bodyPr/>
        <a:lstStyle/>
        <a:p>
          <a:endParaRPr lang="pt-BR"/>
        </a:p>
      </dgm:t>
    </dgm:pt>
    <dgm:pt modelId="{7D869A07-6928-4E92-9D2C-3665EE4789A3}" type="sibTrans" cxnId="{EC8A3D53-5E4A-4755-B0CC-1D9BEE163FB9}">
      <dgm:prSet/>
      <dgm:spPr/>
      <dgm:t>
        <a:bodyPr/>
        <a:lstStyle/>
        <a:p>
          <a:endParaRPr lang="pt-BR"/>
        </a:p>
      </dgm:t>
    </dgm:pt>
    <dgm:pt modelId="{AEDFCC11-2FA9-4180-B432-EB8DFE0F2401}">
      <dgm:prSet phldrT="[Texto]"/>
      <dgm:spPr/>
      <dgm:t>
        <a:bodyPr/>
        <a:lstStyle/>
        <a:p>
          <a:pPr algn="just"/>
          <a:r>
            <a:rPr lang="pt-BR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Ser um Conselho de referência para os profissionais de Enfermagem e sociedade por meio da excelência na prestação de serviços.</a:t>
          </a:r>
          <a:endParaRPr lang="pt-BR" dirty="0"/>
        </a:p>
      </dgm:t>
    </dgm:pt>
    <dgm:pt modelId="{7ED77051-A508-4727-85D1-65DC5BF82B7A}" type="parTrans" cxnId="{5CFC8D94-E421-47A9-91FE-CD3AA95C58C4}">
      <dgm:prSet/>
      <dgm:spPr/>
      <dgm:t>
        <a:bodyPr/>
        <a:lstStyle/>
        <a:p>
          <a:endParaRPr lang="pt-BR"/>
        </a:p>
      </dgm:t>
    </dgm:pt>
    <dgm:pt modelId="{594A865E-8F8F-41A7-973C-E40C8FDA5968}" type="sibTrans" cxnId="{5CFC8D94-E421-47A9-91FE-CD3AA95C58C4}">
      <dgm:prSet/>
      <dgm:spPr/>
      <dgm:t>
        <a:bodyPr/>
        <a:lstStyle/>
        <a:p>
          <a:endParaRPr lang="pt-BR"/>
        </a:p>
      </dgm:t>
    </dgm:pt>
    <dgm:pt modelId="{B30DCAA8-F30D-4188-8C55-9E7308EBE2A4}">
      <dgm:prSet phldrT="[Texto]" custT="1"/>
      <dgm:spPr/>
      <dgm:t>
        <a:bodyPr/>
        <a:lstStyle/>
        <a:p>
          <a:r>
            <a:rPr lang="pt-BR" sz="2400" b="1" dirty="0"/>
            <a:t>Valores</a:t>
          </a:r>
        </a:p>
      </dgm:t>
    </dgm:pt>
    <dgm:pt modelId="{07E5F21D-E402-48C3-BDA4-92843D1BBC72}" type="parTrans" cxnId="{994B6BDB-353E-4C6E-BAE9-11041C7F91E0}">
      <dgm:prSet/>
      <dgm:spPr/>
      <dgm:t>
        <a:bodyPr/>
        <a:lstStyle/>
        <a:p>
          <a:endParaRPr lang="pt-BR"/>
        </a:p>
      </dgm:t>
    </dgm:pt>
    <dgm:pt modelId="{63080933-5130-42BA-A220-CD76468FAC99}" type="sibTrans" cxnId="{994B6BDB-353E-4C6E-BAE9-11041C7F91E0}">
      <dgm:prSet/>
      <dgm:spPr/>
      <dgm:t>
        <a:bodyPr/>
        <a:lstStyle/>
        <a:p>
          <a:endParaRPr lang="pt-BR"/>
        </a:p>
      </dgm:t>
    </dgm:pt>
    <dgm:pt modelId="{9177F289-E1CC-4DF9-9CC0-EA00233684EE}">
      <dgm:prSet phldrT="[Texto]"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Economicidade. </a:t>
          </a:r>
        </a:p>
      </dgm:t>
    </dgm:pt>
    <dgm:pt modelId="{469C9C67-6B34-424E-BC6F-69C3D87C7E1B}" type="parTrans" cxnId="{A8CBAB15-3F4D-4C3E-87C7-7D844CE8CE14}">
      <dgm:prSet/>
      <dgm:spPr/>
      <dgm:t>
        <a:bodyPr/>
        <a:lstStyle/>
        <a:p>
          <a:endParaRPr lang="pt-BR"/>
        </a:p>
      </dgm:t>
    </dgm:pt>
    <dgm:pt modelId="{6A8D98ED-B698-444A-B100-B0302DA1B075}" type="sibTrans" cxnId="{A8CBAB15-3F4D-4C3E-87C7-7D844CE8CE14}">
      <dgm:prSet/>
      <dgm:spPr/>
      <dgm:t>
        <a:bodyPr/>
        <a:lstStyle/>
        <a:p>
          <a:endParaRPr lang="pt-BR"/>
        </a:p>
      </dgm:t>
    </dgm:pt>
    <dgm:pt modelId="{C3D203E4-7956-432A-95B2-352BDE005267}">
      <dgm:prSet custT="1"/>
      <dgm:spPr/>
      <dgm:t>
        <a:bodyPr/>
        <a:lstStyle/>
        <a:p>
          <a:r>
            <a:rPr lang="pt-BR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Atividades</a:t>
          </a:r>
          <a:r>
            <a:rPr lang="pt-BR" sz="1050" kern="1200" dirty="0"/>
            <a:t> </a:t>
          </a:r>
          <a:r>
            <a:rPr lang="pt-BR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Finalísticas</a:t>
          </a:r>
        </a:p>
      </dgm:t>
    </dgm:pt>
    <dgm:pt modelId="{84407AA5-3B06-482D-ABFD-77F6D0BDAF62}" type="parTrans" cxnId="{FA5CD1D0-1B50-4B29-BC19-9CEC760079BC}">
      <dgm:prSet/>
      <dgm:spPr/>
      <dgm:t>
        <a:bodyPr/>
        <a:lstStyle/>
        <a:p>
          <a:endParaRPr lang="pt-BR"/>
        </a:p>
      </dgm:t>
    </dgm:pt>
    <dgm:pt modelId="{F003B1E6-27C8-48E9-8AD8-A324155D50DC}" type="sibTrans" cxnId="{FA5CD1D0-1B50-4B29-BC19-9CEC760079BC}">
      <dgm:prSet/>
      <dgm:spPr/>
      <dgm:t>
        <a:bodyPr/>
        <a:lstStyle/>
        <a:p>
          <a:endParaRPr lang="pt-BR"/>
        </a:p>
      </dgm:t>
    </dgm:pt>
    <dgm:pt modelId="{00A55D59-7336-4C50-B519-C34A4515B236}">
      <dgm:prSet/>
      <dgm:spPr/>
      <dgm:t>
        <a:bodyPr/>
        <a:lstStyle/>
        <a:p>
          <a:r>
            <a:rPr lang="pt-BR" b="0" i="0" u="none" dirty="0">
              <a:latin typeface="Arial" panose="020B0604020202020204" pitchFamily="34" charset="0"/>
              <a:cs typeface="Arial" panose="020B0604020202020204" pitchFamily="34" charset="0"/>
            </a:rPr>
            <a:t>Inscrição, Cadastro e Registro.</a:t>
          </a:r>
          <a:endParaRPr lang="pt-B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D7E869-0234-4D03-9673-ECE992B8AA61}" type="parTrans" cxnId="{7EFC5DE7-5DC6-402E-93B8-52CF61FE1F99}">
      <dgm:prSet/>
      <dgm:spPr/>
      <dgm:t>
        <a:bodyPr/>
        <a:lstStyle/>
        <a:p>
          <a:endParaRPr lang="pt-BR"/>
        </a:p>
      </dgm:t>
    </dgm:pt>
    <dgm:pt modelId="{5A95F490-5E00-44A1-83B0-33F1FF5CAA09}" type="sibTrans" cxnId="{7EFC5DE7-5DC6-402E-93B8-52CF61FE1F99}">
      <dgm:prSet/>
      <dgm:spPr/>
      <dgm:t>
        <a:bodyPr/>
        <a:lstStyle/>
        <a:p>
          <a:endParaRPr lang="pt-BR"/>
        </a:p>
      </dgm:t>
    </dgm:pt>
    <dgm:pt modelId="{C327B2D3-C5DF-4F15-9744-52EFFF8AF6A9}">
      <dgm:prSet/>
      <dgm:spPr/>
      <dgm:t>
        <a:bodyPr/>
        <a:lstStyle/>
        <a:p>
          <a:r>
            <a:rPr lang="pt-BR" b="0" i="0" u="none" dirty="0">
              <a:latin typeface="Arial" panose="020B0604020202020204" pitchFamily="34" charset="0"/>
              <a:cs typeface="Arial" panose="020B0604020202020204" pitchFamily="34" charset="0"/>
            </a:rPr>
            <a:t>Fiscalização.</a:t>
          </a:r>
          <a:endParaRPr lang="pt-B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A09BDF-B28F-44B1-8D50-3D3111E003A3}" type="parTrans" cxnId="{59554175-4296-4A18-99F7-31E1025D9D9F}">
      <dgm:prSet/>
      <dgm:spPr/>
      <dgm:t>
        <a:bodyPr/>
        <a:lstStyle/>
        <a:p>
          <a:endParaRPr lang="pt-BR"/>
        </a:p>
      </dgm:t>
    </dgm:pt>
    <dgm:pt modelId="{E7B8BAAB-2650-4105-87BA-27215F4435AF}" type="sibTrans" cxnId="{59554175-4296-4A18-99F7-31E1025D9D9F}">
      <dgm:prSet/>
      <dgm:spPr/>
      <dgm:t>
        <a:bodyPr/>
        <a:lstStyle/>
        <a:p>
          <a:endParaRPr lang="pt-BR"/>
        </a:p>
      </dgm:t>
    </dgm:pt>
    <dgm:pt modelId="{5A3E5C78-B2AF-4E52-9E76-55C4752FEBEF}">
      <dgm:prSet/>
      <dgm:spPr/>
      <dgm:t>
        <a:bodyPr/>
        <a:lstStyle/>
        <a:p>
          <a:r>
            <a:rPr lang="pt-BR" b="0" i="0" u="none" dirty="0">
              <a:latin typeface="Arial" panose="020B0604020202020204" pitchFamily="34" charset="0"/>
              <a:cs typeface="Arial" panose="020B0604020202020204" pitchFamily="34" charset="0"/>
            </a:rPr>
            <a:t>Processo Ético.</a:t>
          </a:r>
          <a:endParaRPr lang="pt-B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23E33C-BCA6-4541-A6D7-C87D67470192}" type="parTrans" cxnId="{5A5761C5-0C79-412E-831E-C98FC4D7DF8F}">
      <dgm:prSet/>
      <dgm:spPr/>
      <dgm:t>
        <a:bodyPr/>
        <a:lstStyle/>
        <a:p>
          <a:endParaRPr lang="pt-BR"/>
        </a:p>
      </dgm:t>
    </dgm:pt>
    <dgm:pt modelId="{7152AAD4-8410-415C-9A2F-F4A3C313167E}" type="sibTrans" cxnId="{5A5761C5-0C79-412E-831E-C98FC4D7DF8F}">
      <dgm:prSet/>
      <dgm:spPr/>
      <dgm:t>
        <a:bodyPr/>
        <a:lstStyle/>
        <a:p>
          <a:endParaRPr lang="pt-BR"/>
        </a:p>
      </dgm:t>
    </dgm:pt>
    <dgm:pt modelId="{0C1273DE-D7C6-4D2A-90CD-0099D0BCEF43}">
      <dgm:prSet/>
      <dgm:spPr/>
      <dgm:t>
        <a:bodyPr/>
        <a:lstStyle/>
        <a:p>
          <a:r>
            <a:rPr lang="pt-BR" b="0" i="0" u="none" dirty="0">
              <a:latin typeface="Arial" panose="020B0604020202020204" pitchFamily="34" charset="0"/>
              <a:cs typeface="Arial" panose="020B0604020202020204" pitchFamily="34" charset="0"/>
            </a:rPr>
            <a:t>Normatização.</a:t>
          </a:r>
          <a:endParaRPr lang="pt-B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01A6C8-A00D-4604-B173-4BB5882E8E3B}" type="parTrans" cxnId="{36E28218-F878-414E-ADF9-68C182628115}">
      <dgm:prSet/>
      <dgm:spPr/>
      <dgm:t>
        <a:bodyPr/>
        <a:lstStyle/>
        <a:p>
          <a:endParaRPr lang="pt-BR"/>
        </a:p>
      </dgm:t>
    </dgm:pt>
    <dgm:pt modelId="{DEB6921B-81F5-4E2F-9F12-7EFF269B2EB8}" type="sibTrans" cxnId="{36E28218-F878-414E-ADF9-68C182628115}">
      <dgm:prSet/>
      <dgm:spPr/>
      <dgm:t>
        <a:bodyPr/>
        <a:lstStyle/>
        <a:p>
          <a:endParaRPr lang="pt-BR"/>
        </a:p>
      </dgm:t>
    </dgm:pt>
    <dgm:pt modelId="{03214B64-B5C3-4826-B831-E4162EDD39C5}">
      <dgm:prSet/>
      <dgm:spPr/>
      <dgm:t>
        <a:bodyPr/>
        <a:lstStyle/>
        <a:p>
          <a:r>
            <a:rPr lang="pt-BR" b="0" i="0" u="none" dirty="0">
              <a:latin typeface="Arial" panose="020B0604020202020204" pitchFamily="34" charset="0"/>
              <a:cs typeface="Arial" panose="020B0604020202020204" pitchFamily="34" charset="0"/>
            </a:rPr>
            <a:t>Coordenação.</a:t>
          </a:r>
          <a:endParaRPr lang="pt-B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89679E-EEEB-45B2-92C1-09D7C9D36BE5}" type="parTrans" cxnId="{0311DE87-188B-40E9-9C9D-B16166BDDC58}">
      <dgm:prSet/>
      <dgm:spPr/>
      <dgm:t>
        <a:bodyPr/>
        <a:lstStyle/>
        <a:p>
          <a:endParaRPr lang="pt-BR"/>
        </a:p>
      </dgm:t>
    </dgm:pt>
    <dgm:pt modelId="{53648308-3734-4AE6-BB21-7EDE24C29D95}" type="sibTrans" cxnId="{0311DE87-188B-40E9-9C9D-B16166BDDC58}">
      <dgm:prSet/>
      <dgm:spPr/>
      <dgm:t>
        <a:bodyPr/>
        <a:lstStyle/>
        <a:p>
          <a:endParaRPr lang="pt-BR"/>
        </a:p>
      </dgm:t>
    </dgm:pt>
    <dgm:pt modelId="{6A9FC1C0-31EA-4FCF-872D-A31D096D7191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Efetividade.</a:t>
          </a:r>
        </a:p>
      </dgm:t>
    </dgm:pt>
    <dgm:pt modelId="{BDA7B08E-6480-404D-8551-936E2F6EDD31}" type="parTrans" cxnId="{6AF357C8-7287-4586-94FF-98C6A9DB1251}">
      <dgm:prSet/>
      <dgm:spPr/>
      <dgm:t>
        <a:bodyPr/>
        <a:lstStyle/>
        <a:p>
          <a:endParaRPr lang="pt-BR"/>
        </a:p>
      </dgm:t>
    </dgm:pt>
    <dgm:pt modelId="{B22F3977-CCDF-4455-BCB6-7A52AEF82F3F}" type="sibTrans" cxnId="{6AF357C8-7287-4586-94FF-98C6A9DB1251}">
      <dgm:prSet/>
      <dgm:spPr/>
      <dgm:t>
        <a:bodyPr/>
        <a:lstStyle/>
        <a:p>
          <a:endParaRPr lang="pt-BR"/>
        </a:p>
      </dgm:t>
    </dgm:pt>
    <dgm:pt modelId="{FDDB7EAA-585A-4776-A456-111D8A625F87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Eficácia.</a:t>
          </a:r>
        </a:p>
      </dgm:t>
    </dgm:pt>
    <dgm:pt modelId="{8B31D523-637A-42AB-A724-A87DCAE16011}" type="parTrans" cxnId="{046DAAD8-4736-4459-AF90-6639BBEE79BC}">
      <dgm:prSet/>
      <dgm:spPr/>
      <dgm:t>
        <a:bodyPr/>
        <a:lstStyle/>
        <a:p>
          <a:endParaRPr lang="pt-BR"/>
        </a:p>
      </dgm:t>
    </dgm:pt>
    <dgm:pt modelId="{00769CB6-F125-430E-B6FE-243FBDFEA70A}" type="sibTrans" cxnId="{046DAAD8-4736-4459-AF90-6639BBEE79BC}">
      <dgm:prSet/>
      <dgm:spPr/>
      <dgm:t>
        <a:bodyPr/>
        <a:lstStyle/>
        <a:p>
          <a:endParaRPr lang="pt-BR"/>
        </a:p>
      </dgm:t>
    </dgm:pt>
    <dgm:pt modelId="{259D7535-7550-469F-B4EA-71366159955E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Eficiência.</a:t>
          </a:r>
        </a:p>
      </dgm:t>
    </dgm:pt>
    <dgm:pt modelId="{23CE9901-CC58-4F51-8CE8-39A66C73492E}" type="parTrans" cxnId="{17F8AFEC-AAB9-4B56-8015-21435652A0F0}">
      <dgm:prSet/>
      <dgm:spPr/>
      <dgm:t>
        <a:bodyPr/>
        <a:lstStyle/>
        <a:p>
          <a:endParaRPr lang="pt-BR"/>
        </a:p>
      </dgm:t>
    </dgm:pt>
    <dgm:pt modelId="{1F7A0281-028B-4AD7-87C3-30A1DF45F87C}" type="sibTrans" cxnId="{17F8AFEC-AAB9-4B56-8015-21435652A0F0}">
      <dgm:prSet/>
      <dgm:spPr/>
      <dgm:t>
        <a:bodyPr/>
        <a:lstStyle/>
        <a:p>
          <a:endParaRPr lang="pt-BR"/>
        </a:p>
      </dgm:t>
    </dgm:pt>
    <dgm:pt modelId="{071420AE-4887-456B-8215-44B58B8BC15E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Finalidade.</a:t>
          </a:r>
        </a:p>
      </dgm:t>
    </dgm:pt>
    <dgm:pt modelId="{3CDDE636-3C9E-4C3C-9331-1BAC789AE532}" type="parTrans" cxnId="{9FB96570-7F91-4649-B3DB-12DEB3989E98}">
      <dgm:prSet/>
      <dgm:spPr/>
      <dgm:t>
        <a:bodyPr/>
        <a:lstStyle/>
        <a:p>
          <a:endParaRPr lang="pt-BR"/>
        </a:p>
      </dgm:t>
    </dgm:pt>
    <dgm:pt modelId="{D4AF9B1D-0C44-451C-AC89-30147E62FA5C}" type="sibTrans" cxnId="{9FB96570-7F91-4649-B3DB-12DEB3989E98}">
      <dgm:prSet/>
      <dgm:spPr/>
      <dgm:t>
        <a:bodyPr/>
        <a:lstStyle/>
        <a:p>
          <a:endParaRPr lang="pt-BR"/>
        </a:p>
      </dgm:t>
    </dgm:pt>
    <dgm:pt modelId="{CBBF4D52-C90C-4E46-9784-8BDF8DB1CBAB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Igualdade.</a:t>
          </a:r>
        </a:p>
      </dgm:t>
    </dgm:pt>
    <dgm:pt modelId="{745737A4-B2B4-49E2-A03C-1E5BC1558558}" type="parTrans" cxnId="{71C451F5-8457-4BA2-BF4D-EA1F3199CBD5}">
      <dgm:prSet/>
      <dgm:spPr/>
      <dgm:t>
        <a:bodyPr/>
        <a:lstStyle/>
        <a:p>
          <a:endParaRPr lang="pt-BR"/>
        </a:p>
      </dgm:t>
    </dgm:pt>
    <dgm:pt modelId="{737EBCFA-FB44-43EF-AE68-8C6BB9547EBB}" type="sibTrans" cxnId="{71C451F5-8457-4BA2-BF4D-EA1F3199CBD5}">
      <dgm:prSet/>
      <dgm:spPr/>
      <dgm:t>
        <a:bodyPr/>
        <a:lstStyle/>
        <a:p>
          <a:endParaRPr lang="pt-BR"/>
        </a:p>
      </dgm:t>
    </dgm:pt>
    <dgm:pt modelId="{FBD7A8A1-9119-4F6B-97E4-E116460DC388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Impessoalidade.</a:t>
          </a:r>
        </a:p>
      </dgm:t>
    </dgm:pt>
    <dgm:pt modelId="{33F082F4-B0C7-4CE2-B0ED-D85167531114}" type="parTrans" cxnId="{6AD3DA5B-607A-4E62-B08F-90F9A1C1A4D6}">
      <dgm:prSet/>
      <dgm:spPr/>
      <dgm:t>
        <a:bodyPr/>
        <a:lstStyle/>
        <a:p>
          <a:endParaRPr lang="pt-BR"/>
        </a:p>
      </dgm:t>
    </dgm:pt>
    <dgm:pt modelId="{E341BB45-E114-4D03-B1DD-50C2063433B9}" type="sibTrans" cxnId="{6AD3DA5B-607A-4E62-B08F-90F9A1C1A4D6}">
      <dgm:prSet/>
      <dgm:spPr/>
      <dgm:t>
        <a:bodyPr/>
        <a:lstStyle/>
        <a:p>
          <a:endParaRPr lang="pt-BR"/>
        </a:p>
      </dgm:t>
    </dgm:pt>
    <dgm:pt modelId="{648553B9-F4F9-49F4-89FB-4D159456EE25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Interesse Público. </a:t>
          </a:r>
        </a:p>
      </dgm:t>
    </dgm:pt>
    <dgm:pt modelId="{3173DAB5-FF4A-48B8-85BC-3F07FC111B79}" type="parTrans" cxnId="{2CED4356-9133-4908-BFCE-45D81A0976FC}">
      <dgm:prSet/>
      <dgm:spPr/>
      <dgm:t>
        <a:bodyPr/>
        <a:lstStyle/>
        <a:p>
          <a:endParaRPr lang="pt-BR"/>
        </a:p>
      </dgm:t>
    </dgm:pt>
    <dgm:pt modelId="{3F052030-B5DE-4C59-AC47-E77B60B4B8F9}" type="sibTrans" cxnId="{2CED4356-9133-4908-BFCE-45D81A0976FC}">
      <dgm:prSet/>
      <dgm:spPr/>
      <dgm:t>
        <a:bodyPr/>
        <a:lstStyle/>
        <a:p>
          <a:endParaRPr lang="pt-BR"/>
        </a:p>
      </dgm:t>
    </dgm:pt>
    <dgm:pt modelId="{4A14EF11-6B78-463E-A54E-7568694AF9ED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Lealdade e boa-fé.</a:t>
          </a:r>
        </a:p>
      </dgm:t>
    </dgm:pt>
    <dgm:pt modelId="{D46D35E3-E37E-4158-8B05-D3F986B6E14B}" type="parTrans" cxnId="{A7D08D98-922F-4159-A355-70E67475A7BA}">
      <dgm:prSet/>
      <dgm:spPr/>
      <dgm:t>
        <a:bodyPr/>
        <a:lstStyle/>
        <a:p>
          <a:endParaRPr lang="pt-BR"/>
        </a:p>
      </dgm:t>
    </dgm:pt>
    <dgm:pt modelId="{9D370482-490B-48E7-94BF-B2939B7F3D43}" type="sibTrans" cxnId="{A7D08D98-922F-4159-A355-70E67475A7BA}">
      <dgm:prSet/>
      <dgm:spPr/>
      <dgm:t>
        <a:bodyPr/>
        <a:lstStyle/>
        <a:p>
          <a:endParaRPr lang="pt-BR"/>
        </a:p>
      </dgm:t>
    </dgm:pt>
    <dgm:pt modelId="{77EB7BE4-4E9C-4524-A3B2-8BE287E46072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Legalidade.</a:t>
          </a:r>
        </a:p>
      </dgm:t>
    </dgm:pt>
    <dgm:pt modelId="{D1CDE095-8B2B-485B-9BF4-47DDADD64E3F}" type="parTrans" cxnId="{80D67F7D-5372-4745-B049-0609C7D58C0C}">
      <dgm:prSet/>
      <dgm:spPr/>
      <dgm:t>
        <a:bodyPr/>
        <a:lstStyle/>
        <a:p>
          <a:endParaRPr lang="pt-BR"/>
        </a:p>
      </dgm:t>
    </dgm:pt>
    <dgm:pt modelId="{57E99599-4097-434F-8E21-EE93A3117BD2}" type="sibTrans" cxnId="{80D67F7D-5372-4745-B049-0609C7D58C0C}">
      <dgm:prSet/>
      <dgm:spPr/>
      <dgm:t>
        <a:bodyPr/>
        <a:lstStyle/>
        <a:p>
          <a:endParaRPr lang="pt-BR"/>
        </a:p>
      </dgm:t>
    </dgm:pt>
    <dgm:pt modelId="{BABFEBBE-4721-4754-B2C7-8396768338CC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Motivação.</a:t>
          </a:r>
        </a:p>
      </dgm:t>
    </dgm:pt>
    <dgm:pt modelId="{244B69BC-1475-4F81-A6EB-DD620984FCA7}" type="parTrans" cxnId="{5B8D61A2-A92D-4558-8FD6-E94848707863}">
      <dgm:prSet/>
      <dgm:spPr/>
      <dgm:t>
        <a:bodyPr/>
        <a:lstStyle/>
        <a:p>
          <a:endParaRPr lang="pt-BR"/>
        </a:p>
      </dgm:t>
    </dgm:pt>
    <dgm:pt modelId="{534DFC0C-A81C-43AD-82D5-1210F0A0DB66}" type="sibTrans" cxnId="{5B8D61A2-A92D-4558-8FD6-E94848707863}">
      <dgm:prSet/>
      <dgm:spPr/>
      <dgm:t>
        <a:bodyPr/>
        <a:lstStyle/>
        <a:p>
          <a:endParaRPr lang="pt-BR"/>
        </a:p>
      </dgm:t>
    </dgm:pt>
    <dgm:pt modelId="{2DDC12B2-2193-4AB6-A9EF-F1D0A62030E9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Moralidade.</a:t>
          </a:r>
        </a:p>
      </dgm:t>
    </dgm:pt>
    <dgm:pt modelId="{CC3CA758-65D9-487B-B157-2AFF6DB4260B}" type="parTrans" cxnId="{6BA310A9-2238-43AF-BB77-BADC98E6E86A}">
      <dgm:prSet/>
      <dgm:spPr/>
      <dgm:t>
        <a:bodyPr/>
        <a:lstStyle/>
        <a:p>
          <a:endParaRPr lang="pt-BR"/>
        </a:p>
      </dgm:t>
    </dgm:pt>
    <dgm:pt modelId="{547C325C-247D-47EF-8C2A-21AEA9A5F096}" type="sibTrans" cxnId="{6BA310A9-2238-43AF-BB77-BADC98E6E86A}">
      <dgm:prSet/>
      <dgm:spPr/>
      <dgm:t>
        <a:bodyPr/>
        <a:lstStyle/>
        <a:p>
          <a:endParaRPr lang="pt-BR"/>
        </a:p>
      </dgm:t>
    </dgm:pt>
    <dgm:pt modelId="{96FA4224-059C-445B-BB6A-16A828C42E71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Razoabilidade e Proporcionalidade.</a:t>
          </a:r>
        </a:p>
      </dgm:t>
    </dgm:pt>
    <dgm:pt modelId="{909BE7B8-9B40-4612-9178-0CC1A976DDC5}" type="parTrans" cxnId="{C0E93499-F560-45E6-A265-C227AD3461FB}">
      <dgm:prSet/>
      <dgm:spPr/>
      <dgm:t>
        <a:bodyPr/>
        <a:lstStyle/>
        <a:p>
          <a:endParaRPr lang="pt-BR"/>
        </a:p>
      </dgm:t>
    </dgm:pt>
    <dgm:pt modelId="{3B93045C-41DD-4DF4-ACBF-3366189F3DFE}" type="sibTrans" cxnId="{C0E93499-F560-45E6-A265-C227AD3461FB}">
      <dgm:prSet/>
      <dgm:spPr/>
      <dgm:t>
        <a:bodyPr/>
        <a:lstStyle/>
        <a:p>
          <a:endParaRPr lang="pt-BR"/>
        </a:p>
      </dgm:t>
    </dgm:pt>
    <dgm:pt modelId="{6EFB838B-B585-4007-87DE-2916C4BB6B56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Transparência.</a:t>
          </a:r>
        </a:p>
      </dgm:t>
    </dgm:pt>
    <dgm:pt modelId="{C6FE107B-CA73-4166-B4D5-B46AC4F61F17}" type="parTrans" cxnId="{02F7B0F0-2848-4E7F-B3FF-3C79C0529377}">
      <dgm:prSet/>
      <dgm:spPr/>
      <dgm:t>
        <a:bodyPr/>
        <a:lstStyle/>
        <a:p>
          <a:endParaRPr lang="pt-BR"/>
        </a:p>
      </dgm:t>
    </dgm:pt>
    <dgm:pt modelId="{7C387334-E656-4878-BC37-B94BABA763F9}" type="sibTrans" cxnId="{02F7B0F0-2848-4E7F-B3FF-3C79C0529377}">
      <dgm:prSet/>
      <dgm:spPr/>
      <dgm:t>
        <a:bodyPr/>
        <a:lstStyle/>
        <a:p>
          <a:endParaRPr lang="pt-BR"/>
        </a:p>
      </dgm:t>
    </dgm:pt>
    <dgm:pt modelId="{C206FDB7-D1B7-4A9C-A66F-139D4511041E}">
      <dgm:prSet custT="1"/>
      <dgm:spPr/>
      <dgm:t>
        <a:bodyPr/>
        <a:lstStyle/>
        <a:p>
          <a:r>
            <a:rPr lang="pt-BR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Poderes</a:t>
          </a:r>
        </a:p>
      </dgm:t>
    </dgm:pt>
    <dgm:pt modelId="{A04714A3-CC06-4743-B843-4ACF90AC2B0C}" type="parTrans" cxnId="{B7BDF068-21C1-48CD-B363-9798E4D6D426}">
      <dgm:prSet/>
      <dgm:spPr/>
      <dgm:t>
        <a:bodyPr/>
        <a:lstStyle/>
        <a:p>
          <a:endParaRPr lang="pt-BR"/>
        </a:p>
      </dgm:t>
    </dgm:pt>
    <dgm:pt modelId="{6F885999-6089-4691-8F95-6BDDEEE903F8}" type="sibTrans" cxnId="{B7BDF068-21C1-48CD-B363-9798E4D6D426}">
      <dgm:prSet/>
      <dgm:spPr/>
      <dgm:t>
        <a:bodyPr/>
        <a:lstStyle/>
        <a:p>
          <a:endParaRPr lang="pt-BR"/>
        </a:p>
      </dgm:t>
    </dgm:pt>
    <dgm:pt modelId="{7AE842E4-07E1-42AF-9D80-00C4114026FF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Polícia.</a:t>
          </a:r>
        </a:p>
      </dgm:t>
    </dgm:pt>
    <dgm:pt modelId="{D9B18392-8AB1-47A0-B183-4541EA8F48B2}" type="parTrans" cxnId="{3B1EB25B-E8CA-435A-B7FE-C6533A6B65A2}">
      <dgm:prSet/>
      <dgm:spPr/>
      <dgm:t>
        <a:bodyPr/>
        <a:lstStyle/>
        <a:p>
          <a:endParaRPr lang="pt-BR"/>
        </a:p>
      </dgm:t>
    </dgm:pt>
    <dgm:pt modelId="{A379433B-3922-4C9C-916D-1841E23BD33E}" type="sibTrans" cxnId="{3B1EB25B-E8CA-435A-B7FE-C6533A6B65A2}">
      <dgm:prSet/>
      <dgm:spPr/>
      <dgm:t>
        <a:bodyPr/>
        <a:lstStyle/>
        <a:p>
          <a:endParaRPr lang="pt-BR"/>
        </a:p>
      </dgm:t>
    </dgm:pt>
    <dgm:pt modelId="{775B0FE1-7B56-4AD5-80F9-E847AB2884C5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Tributário.</a:t>
          </a:r>
        </a:p>
      </dgm:t>
    </dgm:pt>
    <dgm:pt modelId="{050D7381-AFAE-41C5-AF46-13CF274A9E53}" type="parTrans" cxnId="{9F87D46D-E795-4070-8200-363241A5766D}">
      <dgm:prSet/>
      <dgm:spPr/>
      <dgm:t>
        <a:bodyPr/>
        <a:lstStyle/>
        <a:p>
          <a:endParaRPr lang="pt-BR"/>
        </a:p>
      </dgm:t>
    </dgm:pt>
    <dgm:pt modelId="{9D405BAB-48E8-431C-81E1-F3C18D515A33}" type="sibTrans" cxnId="{9F87D46D-E795-4070-8200-363241A5766D}">
      <dgm:prSet/>
      <dgm:spPr/>
      <dgm:t>
        <a:bodyPr/>
        <a:lstStyle/>
        <a:p>
          <a:endParaRPr lang="pt-BR"/>
        </a:p>
      </dgm:t>
    </dgm:pt>
    <dgm:pt modelId="{97763ABB-058F-46A2-A919-D1E39BEB4D8D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Punição.</a:t>
          </a:r>
        </a:p>
      </dgm:t>
    </dgm:pt>
    <dgm:pt modelId="{C9E961A8-B868-4A27-BF3B-D04DAC0C2527}" type="parTrans" cxnId="{855A5D69-8E47-446C-A369-7AA1CE8CDC33}">
      <dgm:prSet/>
      <dgm:spPr/>
      <dgm:t>
        <a:bodyPr/>
        <a:lstStyle/>
        <a:p>
          <a:endParaRPr lang="pt-BR"/>
        </a:p>
      </dgm:t>
    </dgm:pt>
    <dgm:pt modelId="{6DE6276D-CC40-48FA-8FA9-09F77589A69D}" type="sibTrans" cxnId="{855A5D69-8E47-446C-A369-7AA1CE8CDC33}">
      <dgm:prSet/>
      <dgm:spPr/>
      <dgm:t>
        <a:bodyPr/>
        <a:lstStyle/>
        <a:p>
          <a:endParaRPr lang="pt-BR"/>
        </a:p>
      </dgm:t>
    </dgm:pt>
    <dgm:pt modelId="{F7F5E855-C6AE-4D11-B4AA-C1C817C6CF2C}" type="pres">
      <dgm:prSet presAssocID="{5036E92D-0008-4EFE-A2E4-D7064CC7431B}" presName="Name0" presStyleCnt="0">
        <dgm:presLayoutVars>
          <dgm:dir/>
          <dgm:animLvl val="lvl"/>
          <dgm:resizeHandles val="exact"/>
        </dgm:presLayoutVars>
      </dgm:prSet>
      <dgm:spPr/>
    </dgm:pt>
    <dgm:pt modelId="{36C1BAF8-9DF7-4655-AD74-A8DF41A10460}" type="pres">
      <dgm:prSet presAssocID="{57894FC3-F173-4265-81FD-50FAFF80EFC6}" presName="composite" presStyleCnt="0"/>
      <dgm:spPr/>
    </dgm:pt>
    <dgm:pt modelId="{35371812-A5DC-468B-B3E3-6298DF2DB443}" type="pres">
      <dgm:prSet presAssocID="{57894FC3-F173-4265-81FD-50FAFF80EFC6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9BA76F9C-58F5-4C65-B79A-F0B902673503}" type="pres">
      <dgm:prSet presAssocID="{57894FC3-F173-4265-81FD-50FAFF80EFC6}" presName="desTx" presStyleLbl="alignAccFollowNode1" presStyleIdx="0" presStyleCnt="5">
        <dgm:presLayoutVars>
          <dgm:bulletEnabled val="1"/>
        </dgm:presLayoutVars>
      </dgm:prSet>
      <dgm:spPr/>
    </dgm:pt>
    <dgm:pt modelId="{37932C4C-831B-45FD-9F71-BE8CE9EF40CF}" type="pres">
      <dgm:prSet presAssocID="{45479734-4B25-42AA-ADF6-0D2B63776FCD}" presName="space" presStyleCnt="0"/>
      <dgm:spPr/>
    </dgm:pt>
    <dgm:pt modelId="{5D9562A5-AC07-48E2-99BF-AD59558E9722}" type="pres">
      <dgm:prSet presAssocID="{7E4495AF-5E16-4FED-A995-6B27858AB050}" presName="composite" presStyleCnt="0"/>
      <dgm:spPr/>
    </dgm:pt>
    <dgm:pt modelId="{01300D8F-54DE-43C6-8C56-D693DBC9ADAC}" type="pres">
      <dgm:prSet presAssocID="{7E4495AF-5E16-4FED-A995-6B27858AB050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E1D93976-6BAE-444A-B924-E93E433765C6}" type="pres">
      <dgm:prSet presAssocID="{7E4495AF-5E16-4FED-A995-6B27858AB050}" presName="desTx" presStyleLbl="alignAccFollowNode1" presStyleIdx="1" presStyleCnt="5">
        <dgm:presLayoutVars>
          <dgm:bulletEnabled val="1"/>
        </dgm:presLayoutVars>
      </dgm:prSet>
      <dgm:spPr/>
    </dgm:pt>
    <dgm:pt modelId="{88D58659-D4F4-45FA-8C33-983FE5575EF5}" type="pres">
      <dgm:prSet presAssocID="{7D869A07-6928-4E92-9D2C-3665EE4789A3}" presName="space" presStyleCnt="0"/>
      <dgm:spPr/>
    </dgm:pt>
    <dgm:pt modelId="{61F51DDF-2B97-45A7-A160-1830F314E2EC}" type="pres">
      <dgm:prSet presAssocID="{B30DCAA8-F30D-4188-8C55-9E7308EBE2A4}" presName="composite" presStyleCnt="0"/>
      <dgm:spPr/>
    </dgm:pt>
    <dgm:pt modelId="{1890B0CD-01F4-4CC9-AD39-FDEFF0437BDE}" type="pres">
      <dgm:prSet presAssocID="{B30DCAA8-F30D-4188-8C55-9E7308EBE2A4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D94643EB-12C4-4EA3-9261-76537EC59D35}" type="pres">
      <dgm:prSet presAssocID="{B30DCAA8-F30D-4188-8C55-9E7308EBE2A4}" presName="desTx" presStyleLbl="alignAccFollowNode1" presStyleIdx="2" presStyleCnt="5">
        <dgm:presLayoutVars>
          <dgm:bulletEnabled val="1"/>
        </dgm:presLayoutVars>
      </dgm:prSet>
      <dgm:spPr/>
    </dgm:pt>
    <dgm:pt modelId="{33BF460E-8CD5-4048-900E-C1986C62332C}" type="pres">
      <dgm:prSet presAssocID="{63080933-5130-42BA-A220-CD76468FAC99}" presName="space" presStyleCnt="0"/>
      <dgm:spPr/>
    </dgm:pt>
    <dgm:pt modelId="{D3313109-81BB-4618-8C49-EB0D64E652E5}" type="pres">
      <dgm:prSet presAssocID="{C3D203E4-7956-432A-95B2-352BDE005267}" presName="composite" presStyleCnt="0"/>
      <dgm:spPr/>
    </dgm:pt>
    <dgm:pt modelId="{82668C98-3325-47ED-8753-7A006CBA17FF}" type="pres">
      <dgm:prSet presAssocID="{C3D203E4-7956-432A-95B2-352BDE005267}" presName="parTx" presStyleLbl="alignNode1" presStyleIdx="3" presStyleCnt="5" custLinFactNeighborX="3483">
        <dgm:presLayoutVars>
          <dgm:chMax val="0"/>
          <dgm:chPref val="0"/>
          <dgm:bulletEnabled val="1"/>
        </dgm:presLayoutVars>
      </dgm:prSet>
      <dgm:spPr/>
    </dgm:pt>
    <dgm:pt modelId="{B30761ED-A41C-4C41-964B-8AAB4EC636B8}" type="pres">
      <dgm:prSet presAssocID="{C3D203E4-7956-432A-95B2-352BDE005267}" presName="desTx" presStyleLbl="alignAccFollowNode1" presStyleIdx="3" presStyleCnt="5" custLinFactNeighborX="3799" custLinFactNeighborY="-251">
        <dgm:presLayoutVars>
          <dgm:bulletEnabled val="1"/>
        </dgm:presLayoutVars>
      </dgm:prSet>
      <dgm:spPr/>
    </dgm:pt>
    <dgm:pt modelId="{613AAE69-FA7A-4FB1-BFB3-100B610EE43B}" type="pres">
      <dgm:prSet presAssocID="{F003B1E6-27C8-48E9-8AD8-A324155D50DC}" presName="space" presStyleCnt="0"/>
      <dgm:spPr/>
    </dgm:pt>
    <dgm:pt modelId="{D6F22518-1425-4325-8F9B-D7F0CAA7D40F}" type="pres">
      <dgm:prSet presAssocID="{C206FDB7-D1B7-4A9C-A66F-139D4511041E}" presName="composite" presStyleCnt="0"/>
      <dgm:spPr/>
    </dgm:pt>
    <dgm:pt modelId="{D8AE0518-386B-4FCD-BE2D-46919A4B6239}" type="pres">
      <dgm:prSet presAssocID="{C206FDB7-D1B7-4A9C-A66F-139D4511041E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D3C07AD7-1F81-4349-91BD-7AF45E6AB3DA}" type="pres">
      <dgm:prSet presAssocID="{C206FDB7-D1B7-4A9C-A66F-139D4511041E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6B022007-4516-4403-8AED-BB3D69D01507}" type="presOf" srcId="{C206FDB7-D1B7-4A9C-A66F-139D4511041E}" destId="{D8AE0518-386B-4FCD-BE2D-46919A4B6239}" srcOrd="0" destOrd="0" presId="urn:microsoft.com/office/officeart/2005/8/layout/hList1"/>
    <dgm:cxn modelId="{0D0A8008-6B2F-44B7-9067-73139A3E799B}" type="presOf" srcId="{4A14EF11-6B78-463E-A54E-7568694AF9ED}" destId="{D94643EB-12C4-4EA3-9261-76537EC59D35}" srcOrd="0" destOrd="8" presId="urn:microsoft.com/office/officeart/2005/8/layout/hList1"/>
    <dgm:cxn modelId="{DABE9F0B-CA63-4004-B9F0-3DB4AC43F58B}" type="presOf" srcId="{5036E92D-0008-4EFE-A2E4-D7064CC7431B}" destId="{F7F5E855-C6AE-4D11-B4AA-C1C817C6CF2C}" srcOrd="0" destOrd="0" presId="urn:microsoft.com/office/officeart/2005/8/layout/hList1"/>
    <dgm:cxn modelId="{A8CBAB15-3F4D-4C3E-87C7-7D844CE8CE14}" srcId="{B30DCAA8-F30D-4188-8C55-9E7308EBE2A4}" destId="{9177F289-E1CC-4DF9-9CC0-EA00233684EE}" srcOrd="0" destOrd="0" parTransId="{469C9C67-6B34-424E-BC6F-69C3D87C7E1B}" sibTransId="{6A8D98ED-B698-444A-B100-B0302DA1B075}"/>
    <dgm:cxn modelId="{9FE6D315-3D14-4AC3-B83B-16930101695C}" type="presOf" srcId="{B30DCAA8-F30D-4188-8C55-9E7308EBE2A4}" destId="{1890B0CD-01F4-4CC9-AD39-FDEFF0437BDE}" srcOrd="0" destOrd="0" presId="urn:microsoft.com/office/officeart/2005/8/layout/hList1"/>
    <dgm:cxn modelId="{1D5CE315-B00E-4FD7-94D7-C1FF001D1F65}" type="presOf" srcId="{77EB7BE4-4E9C-4524-A3B2-8BE287E46072}" destId="{D94643EB-12C4-4EA3-9261-76537EC59D35}" srcOrd="0" destOrd="9" presId="urn:microsoft.com/office/officeart/2005/8/layout/hList1"/>
    <dgm:cxn modelId="{88DAA316-416A-4FF6-AFEE-D936614E1094}" type="presOf" srcId="{7AE842E4-07E1-42AF-9D80-00C4114026FF}" destId="{D3C07AD7-1F81-4349-91BD-7AF45E6AB3DA}" srcOrd="0" destOrd="0" presId="urn:microsoft.com/office/officeart/2005/8/layout/hList1"/>
    <dgm:cxn modelId="{E9422F17-E4D7-4673-B718-5119A86C510C}" type="presOf" srcId="{6EFB838B-B585-4007-87DE-2916C4BB6B56}" destId="{D94643EB-12C4-4EA3-9261-76537EC59D35}" srcOrd="0" destOrd="13" presId="urn:microsoft.com/office/officeart/2005/8/layout/hList1"/>
    <dgm:cxn modelId="{36E28218-F878-414E-ADF9-68C182628115}" srcId="{C3D203E4-7956-432A-95B2-352BDE005267}" destId="{0C1273DE-D7C6-4D2A-90CD-0099D0BCEF43}" srcOrd="3" destOrd="0" parTransId="{AB01A6C8-A00D-4604-B173-4BB5882E8E3B}" sibTransId="{DEB6921B-81F5-4E2F-9F12-7EFF269B2EB8}"/>
    <dgm:cxn modelId="{E601A91E-8E45-4A47-A062-0B4C3F2BEA9D}" type="presOf" srcId="{775B0FE1-7B56-4AD5-80F9-E847AB2884C5}" destId="{D3C07AD7-1F81-4349-91BD-7AF45E6AB3DA}" srcOrd="0" destOrd="1" presId="urn:microsoft.com/office/officeart/2005/8/layout/hList1"/>
    <dgm:cxn modelId="{C7B16228-2C6F-4A25-8AB4-C402FFD10454}" type="presOf" srcId="{648553B9-F4F9-49F4-89FB-4D159456EE25}" destId="{D94643EB-12C4-4EA3-9261-76537EC59D35}" srcOrd="0" destOrd="7" presId="urn:microsoft.com/office/officeart/2005/8/layout/hList1"/>
    <dgm:cxn modelId="{E1CC8A34-EAC2-4916-9F3A-A932F401F46E}" type="presOf" srcId="{97763ABB-058F-46A2-A919-D1E39BEB4D8D}" destId="{D3C07AD7-1F81-4349-91BD-7AF45E6AB3DA}" srcOrd="0" destOrd="2" presId="urn:microsoft.com/office/officeart/2005/8/layout/hList1"/>
    <dgm:cxn modelId="{99EDB838-7687-425E-A444-44FE8A7A6948}" type="presOf" srcId="{96FA4224-059C-445B-BB6A-16A828C42E71}" destId="{D94643EB-12C4-4EA3-9261-76537EC59D35}" srcOrd="0" destOrd="12" presId="urn:microsoft.com/office/officeart/2005/8/layout/hList1"/>
    <dgm:cxn modelId="{7D27273A-34BE-4003-9FFC-8C821335914A}" type="presOf" srcId="{BABFEBBE-4721-4754-B2C7-8396768338CC}" destId="{D94643EB-12C4-4EA3-9261-76537EC59D35}" srcOrd="0" destOrd="10" presId="urn:microsoft.com/office/officeart/2005/8/layout/hList1"/>
    <dgm:cxn modelId="{3B1EB25B-E8CA-435A-B7FE-C6533A6B65A2}" srcId="{C206FDB7-D1B7-4A9C-A66F-139D4511041E}" destId="{7AE842E4-07E1-42AF-9D80-00C4114026FF}" srcOrd="0" destOrd="0" parTransId="{D9B18392-8AB1-47A0-B183-4541EA8F48B2}" sibTransId="{A379433B-3922-4C9C-916D-1841E23BD33E}"/>
    <dgm:cxn modelId="{6AD3DA5B-607A-4E62-B08F-90F9A1C1A4D6}" srcId="{B30DCAA8-F30D-4188-8C55-9E7308EBE2A4}" destId="{FBD7A8A1-9119-4F6B-97E4-E116460DC388}" srcOrd="6" destOrd="0" parTransId="{33F082F4-B0C7-4CE2-B0ED-D85167531114}" sibTransId="{E341BB45-E114-4D03-B1DD-50C2063433B9}"/>
    <dgm:cxn modelId="{B7BDF068-21C1-48CD-B363-9798E4D6D426}" srcId="{5036E92D-0008-4EFE-A2E4-D7064CC7431B}" destId="{C206FDB7-D1B7-4A9C-A66F-139D4511041E}" srcOrd="4" destOrd="0" parTransId="{A04714A3-CC06-4743-B843-4ACF90AC2B0C}" sibTransId="{6F885999-6089-4691-8F95-6BDDEEE903F8}"/>
    <dgm:cxn modelId="{855A5D69-8E47-446C-A369-7AA1CE8CDC33}" srcId="{C206FDB7-D1B7-4A9C-A66F-139D4511041E}" destId="{97763ABB-058F-46A2-A919-D1E39BEB4D8D}" srcOrd="2" destOrd="0" parTransId="{C9E961A8-B868-4A27-BF3B-D04DAC0C2527}" sibTransId="{6DE6276D-CC40-48FA-8FA9-09F77589A69D}"/>
    <dgm:cxn modelId="{146EF649-53EB-49FC-AB01-0349F2B74372}" type="presOf" srcId="{C327B2D3-C5DF-4F15-9744-52EFFF8AF6A9}" destId="{B30761ED-A41C-4C41-964B-8AAB4EC636B8}" srcOrd="0" destOrd="1" presId="urn:microsoft.com/office/officeart/2005/8/layout/hList1"/>
    <dgm:cxn modelId="{41E9126C-2981-4702-902C-97A0AD957196}" type="presOf" srcId="{9177F289-E1CC-4DF9-9CC0-EA00233684EE}" destId="{D94643EB-12C4-4EA3-9261-76537EC59D35}" srcOrd="0" destOrd="0" presId="urn:microsoft.com/office/officeart/2005/8/layout/hList1"/>
    <dgm:cxn modelId="{9F87D46D-E795-4070-8200-363241A5766D}" srcId="{C206FDB7-D1B7-4A9C-A66F-139D4511041E}" destId="{775B0FE1-7B56-4AD5-80F9-E847AB2884C5}" srcOrd="1" destOrd="0" parTransId="{050D7381-AFAE-41C5-AF46-13CF274A9E53}" sibTransId="{9D405BAB-48E8-431C-81E1-F3C18D515A33}"/>
    <dgm:cxn modelId="{9FB96570-7F91-4649-B3DB-12DEB3989E98}" srcId="{B30DCAA8-F30D-4188-8C55-9E7308EBE2A4}" destId="{071420AE-4887-456B-8215-44B58B8BC15E}" srcOrd="4" destOrd="0" parTransId="{3CDDE636-3C9E-4C3C-9331-1BAC789AE532}" sibTransId="{D4AF9B1D-0C44-451C-AC89-30147E62FA5C}"/>
    <dgm:cxn modelId="{EC8A3D53-5E4A-4755-B0CC-1D9BEE163FB9}" srcId="{5036E92D-0008-4EFE-A2E4-D7064CC7431B}" destId="{7E4495AF-5E16-4FED-A995-6B27858AB050}" srcOrd="1" destOrd="0" parTransId="{60A9ADE0-A607-4810-BAF1-CE89AF04C16B}" sibTransId="{7D869A07-6928-4E92-9D2C-3665EE4789A3}"/>
    <dgm:cxn modelId="{59554175-4296-4A18-99F7-31E1025D9D9F}" srcId="{C3D203E4-7956-432A-95B2-352BDE005267}" destId="{C327B2D3-C5DF-4F15-9744-52EFFF8AF6A9}" srcOrd="1" destOrd="0" parTransId="{69A09BDF-B28F-44B1-8D50-3D3111E003A3}" sibTransId="{E7B8BAAB-2650-4105-87BA-27215F4435AF}"/>
    <dgm:cxn modelId="{4F7DD475-B6C5-4B31-9DE5-CEFD485E6048}" type="presOf" srcId="{57894FC3-F173-4265-81FD-50FAFF80EFC6}" destId="{35371812-A5DC-468B-B3E3-6298DF2DB443}" srcOrd="0" destOrd="0" presId="urn:microsoft.com/office/officeart/2005/8/layout/hList1"/>
    <dgm:cxn modelId="{2CED4356-9133-4908-BFCE-45D81A0976FC}" srcId="{B30DCAA8-F30D-4188-8C55-9E7308EBE2A4}" destId="{648553B9-F4F9-49F4-89FB-4D159456EE25}" srcOrd="7" destOrd="0" parTransId="{3173DAB5-FF4A-48B8-85BC-3F07FC111B79}" sibTransId="{3F052030-B5DE-4C59-AC47-E77B60B4B8F9}"/>
    <dgm:cxn modelId="{A3E1147B-7E3C-4397-A15B-657A8947201E}" type="presOf" srcId="{AEDFCC11-2FA9-4180-B432-EB8DFE0F2401}" destId="{E1D93976-6BAE-444A-B924-E93E433765C6}" srcOrd="0" destOrd="0" presId="urn:microsoft.com/office/officeart/2005/8/layout/hList1"/>
    <dgm:cxn modelId="{80D67F7D-5372-4745-B049-0609C7D58C0C}" srcId="{B30DCAA8-F30D-4188-8C55-9E7308EBE2A4}" destId="{77EB7BE4-4E9C-4524-A3B2-8BE287E46072}" srcOrd="9" destOrd="0" parTransId="{D1CDE095-8B2B-485B-9BF4-47DDADD64E3F}" sibTransId="{57E99599-4097-434F-8E21-EE93A3117BD2}"/>
    <dgm:cxn modelId="{0311DE87-188B-40E9-9C9D-B16166BDDC58}" srcId="{C3D203E4-7956-432A-95B2-352BDE005267}" destId="{03214B64-B5C3-4826-B831-E4162EDD39C5}" srcOrd="4" destOrd="0" parTransId="{7A89679E-EEEB-45B2-92C1-09D7C9D36BE5}" sibTransId="{53648308-3734-4AE6-BB21-7EDE24C29D95}"/>
    <dgm:cxn modelId="{10531394-B81B-4A2A-8DA1-03A473281E68}" type="presOf" srcId="{03214B64-B5C3-4826-B831-E4162EDD39C5}" destId="{B30761ED-A41C-4C41-964B-8AAB4EC636B8}" srcOrd="0" destOrd="4" presId="urn:microsoft.com/office/officeart/2005/8/layout/hList1"/>
    <dgm:cxn modelId="{5CFC8D94-E421-47A9-91FE-CD3AA95C58C4}" srcId="{7E4495AF-5E16-4FED-A995-6B27858AB050}" destId="{AEDFCC11-2FA9-4180-B432-EB8DFE0F2401}" srcOrd="0" destOrd="0" parTransId="{7ED77051-A508-4727-85D1-65DC5BF82B7A}" sibTransId="{594A865E-8F8F-41A7-973C-E40C8FDA5968}"/>
    <dgm:cxn modelId="{A7D08D98-922F-4159-A355-70E67475A7BA}" srcId="{B30DCAA8-F30D-4188-8C55-9E7308EBE2A4}" destId="{4A14EF11-6B78-463E-A54E-7568694AF9ED}" srcOrd="8" destOrd="0" parTransId="{D46D35E3-E37E-4158-8B05-D3F986B6E14B}" sibTransId="{9D370482-490B-48E7-94BF-B2939B7F3D43}"/>
    <dgm:cxn modelId="{C0E93499-F560-45E6-A265-C227AD3461FB}" srcId="{B30DCAA8-F30D-4188-8C55-9E7308EBE2A4}" destId="{96FA4224-059C-445B-BB6A-16A828C42E71}" srcOrd="12" destOrd="0" parTransId="{909BE7B8-9B40-4612-9178-0CC1A976DDC5}" sibTransId="{3B93045C-41DD-4DF4-ACBF-3366189F3DFE}"/>
    <dgm:cxn modelId="{5B8D61A2-A92D-4558-8FD6-E94848707863}" srcId="{B30DCAA8-F30D-4188-8C55-9E7308EBE2A4}" destId="{BABFEBBE-4721-4754-B2C7-8396768338CC}" srcOrd="10" destOrd="0" parTransId="{244B69BC-1475-4F81-A6EB-DD620984FCA7}" sibTransId="{534DFC0C-A81C-43AD-82D5-1210F0A0DB66}"/>
    <dgm:cxn modelId="{9859FEA3-F4C1-4F10-BBB6-8FDBCF8562B1}" type="presOf" srcId="{00A55D59-7336-4C50-B519-C34A4515B236}" destId="{B30761ED-A41C-4C41-964B-8AAB4EC636B8}" srcOrd="0" destOrd="0" presId="urn:microsoft.com/office/officeart/2005/8/layout/hList1"/>
    <dgm:cxn modelId="{E2B211A5-8FFD-4C52-BE44-FFE25AAD1AEA}" type="presOf" srcId="{B23A8513-70FE-4280-B04B-AFE0AC96E38A}" destId="{9BA76F9C-58F5-4C65-B79A-F0B902673503}" srcOrd="0" destOrd="0" presId="urn:microsoft.com/office/officeart/2005/8/layout/hList1"/>
    <dgm:cxn modelId="{6BA310A9-2238-43AF-BB77-BADC98E6E86A}" srcId="{B30DCAA8-F30D-4188-8C55-9E7308EBE2A4}" destId="{2DDC12B2-2193-4AB6-A9EF-F1D0A62030E9}" srcOrd="11" destOrd="0" parTransId="{CC3CA758-65D9-487B-B157-2AFF6DB4260B}" sibTransId="{547C325C-247D-47EF-8C2A-21AEA9A5F096}"/>
    <dgm:cxn modelId="{384DC8AD-5B74-47B0-968E-EC0BF8AB270C}" type="presOf" srcId="{2DDC12B2-2193-4AB6-A9EF-F1D0A62030E9}" destId="{D94643EB-12C4-4EA3-9261-76537EC59D35}" srcOrd="0" destOrd="11" presId="urn:microsoft.com/office/officeart/2005/8/layout/hList1"/>
    <dgm:cxn modelId="{B7348DB8-F8AF-4D5D-995D-A1116E74D05B}" srcId="{57894FC3-F173-4265-81FD-50FAFF80EFC6}" destId="{B23A8513-70FE-4280-B04B-AFE0AC96E38A}" srcOrd="0" destOrd="0" parTransId="{AB90BC79-7F1E-492C-A209-0000F07AE95A}" sibTransId="{8DB135A6-D298-4A0A-854A-560B6A30778F}"/>
    <dgm:cxn modelId="{E94BA0B9-1644-4B97-B943-4263865A527B}" srcId="{5036E92D-0008-4EFE-A2E4-D7064CC7431B}" destId="{57894FC3-F173-4265-81FD-50FAFF80EFC6}" srcOrd="0" destOrd="0" parTransId="{D4ACBEB8-2038-42BC-9391-84C6FB031A24}" sibTransId="{45479734-4B25-42AA-ADF6-0D2B63776FCD}"/>
    <dgm:cxn modelId="{3C888EBA-B376-4EEA-9E1D-01779DFEB4B8}" type="presOf" srcId="{CBBF4D52-C90C-4E46-9784-8BDF8DB1CBAB}" destId="{D94643EB-12C4-4EA3-9261-76537EC59D35}" srcOrd="0" destOrd="5" presId="urn:microsoft.com/office/officeart/2005/8/layout/hList1"/>
    <dgm:cxn modelId="{7ABA70BD-5FA6-4106-AE21-D3EABCA6BABB}" type="presOf" srcId="{7E4495AF-5E16-4FED-A995-6B27858AB050}" destId="{01300D8F-54DE-43C6-8C56-D693DBC9ADAC}" srcOrd="0" destOrd="0" presId="urn:microsoft.com/office/officeart/2005/8/layout/hList1"/>
    <dgm:cxn modelId="{5A5761C5-0C79-412E-831E-C98FC4D7DF8F}" srcId="{C3D203E4-7956-432A-95B2-352BDE005267}" destId="{5A3E5C78-B2AF-4E52-9E76-55C4752FEBEF}" srcOrd="2" destOrd="0" parTransId="{7923E33C-BCA6-4541-A6D7-C87D67470192}" sibTransId="{7152AAD4-8410-415C-9A2F-F4A3C313167E}"/>
    <dgm:cxn modelId="{6AF357C8-7287-4586-94FF-98C6A9DB1251}" srcId="{B30DCAA8-F30D-4188-8C55-9E7308EBE2A4}" destId="{6A9FC1C0-31EA-4FCF-872D-A31D096D7191}" srcOrd="1" destOrd="0" parTransId="{BDA7B08E-6480-404D-8551-936E2F6EDD31}" sibTransId="{B22F3977-CCDF-4455-BCB6-7A52AEF82F3F}"/>
    <dgm:cxn modelId="{FA5CD1D0-1B50-4B29-BC19-9CEC760079BC}" srcId="{5036E92D-0008-4EFE-A2E4-D7064CC7431B}" destId="{C3D203E4-7956-432A-95B2-352BDE005267}" srcOrd="3" destOrd="0" parTransId="{84407AA5-3B06-482D-ABFD-77F6D0BDAF62}" sibTransId="{F003B1E6-27C8-48E9-8AD8-A324155D50DC}"/>
    <dgm:cxn modelId="{BB14AAD7-A221-4E41-BF02-42D514A2EC74}" type="presOf" srcId="{FDDB7EAA-585A-4776-A456-111D8A625F87}" destId="{D94643EB-12C4-4EA3-9261-76537EC59D35}" srcOrd="0" destOrd="2" presId="urn:microsoft.com/office/officeart/2005/8/layout/hList1"/>
    <dgm:cxn modelId="{046DAAD8-4736-4459-AF90-6639BBEE79BC}" srcId="{B30DCAA8-F30D-4188-8C55-9E7308EBE2A4}" destId="{FDDB7EAA-585A-4776-A456-111D8A625F87}" srcOrd="2" destOrd="0" parTransId="{8B31D523-637A-42AB-A724-A87DCAE16011}" sibTransId="{00769CB6-F125-430E-B6FE-243FBDFEA70A}"/>
    <dgm:cxn modelId="{8FF224D9-2DDE-4C4B-BA64-39E48E0E7E45}" type="presOf" srcId="{0C1273DE-D7C6-4D2A-90CD-0099D0BCEF43}" destId="{B30761ED-A41C-4C41-964B-8AAB4EC636B8}" srcOrd="0" destOrd="3" presId="urn:microsoft.com/office/officeart/2005/8/layout/hList1"/>
    <dgm:cxn modelId="{A95C62DA-C5C8-4C18-BE4D-D004E1072BDA}" type="presOf" srcId="{071420AE-4887-456B-8215-44B58B8BC15E}" destId="{D94643EB-12C4-4EA3-9261-76537EC59D35}" srcOrd="0" destOrd="4" presId="urn:microsoft.com/office/officeart/2005/8/layout/hList1"/>
    <dgm:cxn modelId="{994B6BDB-353E-4C6E-BAE9-11041C7F91E0}" srcId="{5036E92D-0008-4EFE-A2E4-D7064CC7431B}" destId="{B30DCAA8-F30D-4188-8C55-9E7308EBE2A4}" srcOrd="2" destOrd="0" parTransId="{07E5F21D-E402-48C3-BDA4-92843D1BBC72}" sibTransId="{63080933-5130-42BA-A220-CD76468FAC99}"/>
    <dgm:cxn modelId="{7EFC5DE7-5DC6-402E-93B8-52CF61FE1F99}" srcId="{C3D203E4-7956-432A-95B2-352BDE005267}" destId="{00A55D59-7336-4C50-B519-C34A4515B236}" srcOrd="0" destOrd="0" parTransId="{6DD7E869-0234-4D03-9673-ECE992B8AA61}" sibTransId="{5A95F490-5E00-44A1-83B0-33F1FF5CAA09}"/>
    <dgm:cxn modelId="{B14349EB-28BB-4ACF-8E6C-D2932099B7A1}" type="presOf" srcId="{259D7535-7550-469F-B4EA-71366159955E}" destId="{D94643EB-12C4-4EA3-9261-76537EC59D35}" srcOrd="0" destOrd="3" presId="urn:microsoft.com/office/officeart/2005/8/layout/hList1"/>
    <dgm:cxn modelId="{17F8AFEC-AAB9-4B56-8015-21435652A0F0}" srcId="{B30DCAA8-F30D-4188-8C55-9E7308EBE2A4}" destId="{259D7535-7550-469F-B4EA-71366159955E}" srcOrd="3" destOrd="0" parTransId="{23CE9901-CC58-4F51-8CE8-39A66C73492E}" sibTransId="{1F7A0281-028B-4AD7-87C3-30A1DF45F87C}"/>
    <dgm:cxn modelId="{02F7B0F0-2848-4E7F-B3FF-3C79C0529377}" srcId="{B30DCAA8-F30D-4188-8C55-9E7308EBE2A4}" destId="{6EFB838B-B585-4007-87DE-2916C4BB6B56}" srcOrd="13" destOrd="0" parTransId="{C6FE107B-CA73-4166-B4D5-B46AC4F61F17}" sibTransId="{7C387334-E656-4878-BC37-B94BABA763F9}"/>
    <dgm:cxn modelId="{71C451F5-8457-4BA2-BF4D-EA1F3199CBD5}" srcId="{B30DCAA8-F30D-4188-8C55-9E7308EBE2A4}" destId="{CBBF4D52-C90C-4E46-9784-8BDF8DB1CBAB}" srcOrd="5" destOrd="0" parTransId="{745737A4-B2B4-49E2-A03C-1E5BC1558558}" sibTransId="{737EBCFA-FB44-43EF-AE68-8C6BB9547EBB}"/>
    <dgm:cxn modelId="{AFF99FF6-C897-485B-A2A8-B8D6B3DF90D0}" type="presOf" srcId="{5A3E5C78-B2AF-4E52-9E76-55C4752FEBEF}" destId="{B30761ED-A41C-4C41-964B-8AAB4EC636B8}" srcOrd="0" destOrd="2" presId="urn:microsoft.com/office/officeart/2005/8/layout/hList1"/>
    <dgm:cxn modelId="{3CE25CF7-55AA-46DE-A484-26AEF7690355}" type="presOf" srcId="{FBD7A8A1-9119-4F6B-97E4-E116460DC388}" destId="{D94643EB-12C4-4EA3-9261-76537EC59D35}" srcOrd="0" destOrd="6" presId="urn:microsoft.com/office/officeart/2005/8/layout/hList1"/>
    <dgm:cxn modelId="{55FB4AFD-6B48-4B47-BEB8-3095831D240B}" type="presOf" srcId="{C3D203E4-7956-432A-95B2-352BDE005267}" destId="{82668C98-3325-47ED-8753-7A006CBA17FF}" srcOrd="0" destOrd="0" presId="urn:microsoft.com/office/officeart/2005/8/layout/hList1"/>
    <dgm:cxn modelId="{E29E88FF-A258-4A3D-9E39-63BEC5181748}" type="presOf" srcId="{6A9FC1C0-31EA-4FCF-872D-A31D096D7191}" destId="{D94643EB-12C4-4EA3-9261-76537EC59D35}" srcOrd="0" destOrd="1" presId="urn:microsoft.com/office/officeart/2005/8/layout/hList1"/>
    <dgm:cxn modelId="{C2E84BB2-46BE-483C-9A50-C589EA5836BA}" type="presParOf" srcId="{F7F5E855-C6AE-4D11-B4AA-C1C817C6CF2C}" destId="{36C1BAF8-9DF7-4655-AD74-A8DF41A10460}" srcOrd="0" destOrd="0" presId="urn:microsoft.com/office/officeart/2005/8/layout/hList1"/>
    <dgm:cxn modelId="{E0922633-2BD1-460F-A3BD-4F6B04065FE0}" type="presParOf" srcId="{36C1BAF8-9DF7-4655-AD74-A8DF41A10460}" destId="{35371812-A5DC-468B-B3E3-6298DF2DB443}" srcOrd="0" destOrd="0" presId="urn:microsoft.com/office/officeart/2005/8/layout/hList1"/>
    <dgm:cxn modelId="{3613075D-2946-4F86-BB63-820DF7F0408C}" type="presParOf" srcId="{36C1BAF8-9DF7-4655-AD74-A8DF41A10460}" destId="{9BA76F9C-58F5-4C65-B79A-F0B902673503}" srcOrd="1" destOrd="0" presId="urn:microsoft.com/office/officeart/2005/8/layout/hList1"/>
    <dgm:cxn modelId="{AD1A18A8-E655-4C26-B32F-2E838CDA299D}" type="presParOf" srcId="{F7F5E855-C6AE-4D11-B4AA-C1C817C6CF2C}" destId="{37932C4C-831B-45FD-9F71-BE8CE9EF40CF}" srcOrd="1" destOrd="0" presId="urn:microsoft.com/office/officeart/2005/8/layout/hList1"/>
    <dgm:cxn modelId="{306B2F62-8C46-4E19-8DF7-100001F51E66}" type="presParOf" srcId="{F7F5E855-C6AE-4D11-B4AA-C1C817C6CF2C}" destId="{5D9562A5-AC07-48E2-99BF-AD59558E9722}" srcOrd="2" destOrd="0" presId="urn:microsoft.com/office/officeart/2005/8/layout/hList1"/>
    <dgm:cxn modelId="{196B637A-1372-4806-8FDE-9F630BB47FF6}" type="presParOf" srcId="{5D9562A5-AC07-48E2-99BF-AD59558E9722}" destId="{01300D8F-54DE-43C6-8C56-D693DBC9ADAC}" srcOrd="0" destOrd="0" presId="urn:microsoft.com/office/officeart/2005/8/layout/hList1"/>
    <dgm:cxn modelId="{0F0DA6ED-68B7-4540-A18A-F219F5523F8E}" type="presParOf" srcId="{5D9562A5-AC07-48E2-99BF-AD59558E9722}" destId="{E1D93976-6BAE-444A-B924-E93E433765C6}" srcOrd="1" destOrd="0" presId="urn:microsoft.com/office/officeart/2005/8/layout/hList1"/>
    <dgm:cxn modelId="{A310A9D2-A2F3-41DD-B34E-B3BE9E3639D4}" type="presParOf" srcId="{F7F5E855-C6AE-4D11-B4AA-C1C817C6CF2C}" destId="{88D58659-D4F4-45FA-8C33-983FE5575EF5}" srcOrd="3" destOrd="0" presId="urn:microsoft.com/office/officeart/2005/8/layout/hList1"/>
    <dgm:cxn modelId="{6557B46B-C339-4E3B-839D-58D6F7845C91}" type="presParOf" srcId="{F7F5E855-C6AE-4D11-B4AA-C1C817C6CF2C}" destId="{61F51DDF-2B97-45A7-A160-1830F314E2EC}" srcOrd="4" destOrd="0" presId="urn:microsoft.com/office/officeart/2005/8/layout/hList1"/>
    <dgm:cxn modelId="{87F7371A-18E8-45C6-98E7-EA0567636C94}" type="presParOf" srcId="{61F51DDF-2B97-45A7-A160-1830F314E2EC}" destId="{1890B0CD-01F4-4CC9-AD39-FDEFF0437BDE}" srcOrd="0" destOrd="0" presId="urn:microsoft.com/office/officeart/2005/8/layout/hList1"/>
    <dgm:cxn modelId="{B26AAFE4-6D9F-4835-A07F-3C47FE517648}" type="presParOf" srcId="{61F51DDF-2B97-45A7-A160-1830F314E2EC}" destId="{D94643EB-12C4-4EA3-9261-76537EC59D35}" srcOrd="1" destOrd="0" presId="urn:microsoft.com/office/officeart/2005/8/layout/hList1"/>
    <dgm:cxn modelId="{B716A6FC-15D0-4E2D-8565-00B3DE2539E8}" type="presParOf" srcId="{F7F5E855-C6AE-4D11-B4AA-C1C817C6CF2C}" destId="{33BF460E-8CD5-4048-900E-C1986C62332C}" srcOrd="5" destOrd="0" presId="urn:microsoft.com/office/officeart/2005/8/layout/hList1"/>
    <dgm:cxn modelId="{3CA1CB39-06B9-4A14-9919-BE679AA9788F}" type="presParOf" srcId="{F7F5E855-C6AE-4D11-B4AA-C1C817C6CF2C}" destId="{D3313109-81BB-4618-8C49-EB0D64E652E5}" srcOrd="6" destOrd="0" presId="urn:microsoft.com/office/officeart/2005/8/layout/hList1"/>
    <dgm:cxn modelId="{728FEF7D-358B-4E1F-87B7-25748D58ADFD}" type="presParOf" srcId="{D3313109-81BB-4618-8C49-EB0D64E652E5}" destId="{82668C98-3325-47ED-8753-7A006CBA17FF}" srcOrd="0" destOrd="0" presId="urn:microsoft.com/office/officeart/2005/8/layout/hList1"/>
    <dgm:cxn modelId="{6514A2D7-A579-4926-A713-10360B880729}" type="presParOf" srcId="{D3313109-81BB-4618-8C49-EB0D64E652E5}" destId="{B30761ED-A41C-4C41-964B-8AAB4EC636B8}" srcOrd="1" destOrd="0" presId="urn:microsoft.com/office/officeart/2005/8/layout/hList1"/>
    <dgm:cxn modelId="{8738B3E1-99EC-4C26-9118-C1D3B6A3E371}" type="presParOf" srcId="{F7F5E855-C6AE-4D11-B4AA-C1C817C6CF2C}" destId="{613AAE69-FA7A-4FB1-BFB3-100B610EE43B}" srcOrd="7" destOrd="0" presId="urn:microsoft.com/office/officeart/2005/8/layout/hList1"/>
    <dgm:cxn modelId="{68E2FFE2-E60C-4274-B25C-47C4D39E2011}" type="presParOf" srcId="{F7F5E855-C6AE-4D11-B4AA-C1C817C6CF2C}" destId="{D6F22518-1425-4325-8F9B-D7F0CAA7D40F}" srcOrd="8" destOrd="0" presId="urn:microsoft.com/office/officeart/2005/8/layout/hList1"/>
    <dgm:cxn modelId="{55518A09-D707-4516-8860-E0D884343F61}" type="presParOf" srcId="{D6F22518-1425-4325-8F9B-D7F0CAA7D40F}" destId="{D8AE0518-386B-4FCD-BE2D-46919A4B6239}" srcOrd="0" destOrd="0" presId="urn:microsoft.com/office/officeart/2005/8/layout/hList1"/>
    <dgm:cxn modelId="{27539A58-3D38-4C8B-A0D7-C0194E9672E4}" type="presParOf" srcId="{D6F22518-1425-4325-8F9B-D7F0CAA7D40F}" destId="{D3C07AD7-1F81-4349-91BD-7AF45E6AB3D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71812-A5DC-468B-B3E3-6298DF2DB443}">
      <dsp:nvSpPr>
        <dsp:cNvPr id="0" name=""/>
        <dsp:cNvSpPr/>
      </dsp:nvSpPr>
      <dsp:spPr>
        <a:xfrm>
          <a:off x="5023" y="495387"/>
          <a:ext cx="1925669" cy="653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Missão</a:t>
          </a:r>
        </a:p>
      </dsp:txBody>
      <dsp:txXfrm>
        <a:off x="5023" y="495387"/>
        <a:ext cx="1925669" cy="653988"/>
      </dsp:txXfrm>
    </dsp:sp>
    <dsp:sp modelId="{9BA76F9C-58F5-4C65-B79A-F0B902673503}">
      <dsp:nvSpPr>
        <dsp:cNvPr id="0" name=""/>
        <dsp:cNvSpPr/>
      </dsp:nvSpPr>
      <dsp:spPr>
        <a:xfrm>
          <a:off x="5023" y="1149375"/>
          <a:ext cx="1925669" cy="36478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Assegurar à sociedade uma assistência de Enfermagem ética, científica e de qualidade por meio da regulamentação, fiscalização e disciplinamento do exercício profissional.</a:t>
          </a:r>
          <a:endParaRPr lang="pt-BR" sz="1500" kern="1200" dirty="0"/>
        </a:p>
      </dsp:txBody>
      <dsp:txXfrm>
        <a:off x="5023" y="1149375"/>
        <a:ext cx="1925669" cy="3647847"/>
      </dsp:txXfrm>
    </dsp:sp>
    <dsp:sp modelId="{01300D8F-54DE-43C6-8C56-D693DBC9ADAC}">
      <dsp:nvSpPr>
        <dsp:cNvPr id="0" name=""/>
        <dsp:cNvSpPr/>
      </dsp:nvSpPr>
      <dsp:spPr>
        <a:xfrm>
          <a:off x="2200286" y="495387"/>
          <a:ext cx="1925669" cy="653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Visão</a:t>
          </a:r>
        </a:p>
      </dsp:txBody>
      <dsp:txXfrm>
        <a:off x="2200286" y="495387"/>
        <a:ext cx="1925669" cy="653988"/>
      </dsp:txXfrm>
    </dsp:sp>
    <dsp:sp modelId="{E1D93976-6BAE-444A-B924-E93E433765C6}">
      <dsp:nvSpPr>
        <dsp:cNvPr id="0" name=""/>
        <dsp:cNvSpPr/>
      </dsp:nvSpPr>
      <dsp:spPr>
        <a:xfrm>
          <a:off x="2200286" y="1149375"/>
          <a:ext cx="1925669" cy="36478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Ser um Conselho de referência para os profissionais de Enfermagem e sociedade por meio da excelência na prestação de serviços.</a:t>
          </a:r>
          <a:endParaRPr lang="pt-BR" sz="1500" kern="1200" dirty="0"/>
        </a:p>
      </dsp:txBody>
      <dsp:txXfrm>
        <a:off x="2200286" y="1149375"/>
        <a:ext cx="1925669" cy="3647847"/>
      </dsp:txXfrm>
    </dsp:sp>
    <dsp:sp modelId="{1890B0CD-01F4-4CC9-AD39-FDEFF0437BDE}">
      <dsp:nvSpPr>
        <dsp:cNvPr id="0" name=""/>
        <dsp:cNvSpPr/>
      </dsp:nvSpPr>
      <dsp:spPr>
        <a:xfrm>
          <a:off x="4395549" y="495387"/>
          <a:ext cx="1925669" cy="653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Valores</a:t>
          </a:r>
        </a:p>
      </dsp:txBody>
      <dsp:txXfrm>
        <a:off x="4395549" y="495387"/>
        <a:ext cx="1925669" cy="653988"/>
      </dsp:txXfrm>
    </dsp:sp>
    <dsp:sp modelId="{D94643EB-12C4-4EA3-9261-76537EC59D35}">
      <dsp:nvSpPr>
        <dsp:cNvPr id="0" name=""/>
        <dsp:cNvSpPr/>
      </dsp:nvSpPr>
      <dsp:spPr>
        <a:xfrm>
          <a:off x="4395549" y="1149375"/>
          <a:ext cx="1925669" cy="36478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cs typeface="Arial" panose="020B0604020202020204" pitchFamily="34" charset="0"/>
            </a:rPr>
            <a:t>Economicidade.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cs typeface="Arial" panose="020B0604020202020204" pitchFamily="34" charset="0"/>
            </a:rPr>
            <a:t>Efetividade.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cs typeface="Arial" panose="020B0604020202020204" pitchFamily="34" charset="0"/>
            </a:rPr>
            <a:t>Eficácia.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cs typeface="Arial" panose="020B0604020202020204" pitchFamily="34" charset="0"/>
            </a:rPr>
            <a:t>Eficiência.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cs typeface="Arial" panose="020B0604020202020204" pitchFamily="34" charset="0"/>
            </a:rPr>
            <a:t>Finalidade.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cs typeface="Arial" panose="020B0604020202020204" pitchFamily="34" charset="0"/>
            </a:rPr>
            <a:t>Igualdade.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cs typeface="Arial" panose="020B0604020202020204" pitchFamily="34" charset="0"/>
            </a:rPr>
            <a:t>Impessoalidade.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cs typeface="Arial" panose="020B0604020202020204" pitchFamily="34" charset="0"/>
            </a:rPr>
            <a:t>Interesse Público.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cs typeface="Arial" panose="020B0604020202020204" pitchFamily="34" charset="0"/>
            </a:rPr>
            <a:t>Lealdade e boa-fé.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cs typeface="Arial" panose="020B0604020202020204" pitchFamily="34" charset="0"/>
            </a:rPr>
            <a:t>Legalidade.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cs typeface="Arial" panose="020B0604020202020204" pitchFamily="34" charset="0"/>
            </a:rPr>
            <a:t>Motivação.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cs typeface="Arial" panose="020B0604020202020204" pitchFamily="34" charset="0"/>
            </a:rPr>
            <a:t>Moralidade.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cs typeface="Arial" panose="020B0604020202020204" pitchFamily="34" charset="0"/>
            </a:rPr>
            <a:t>Razoabilidade e Proporcionalidade.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cs typeface="Arial" panose="020B0604020202020204" pitchFamily="34" charset="0"/>
            </a:rPr>
            <a:t>Transparência.</a:t>
          </a:r>
        </a:p>
      </dsp:txBody>
      <dsp:txXfrm>
        <a:off x="4395549" y="1149375"/>
        <a:ext cx="1925669" cy="3647847"/>
      </dsp:txXfrm>
    </dsp:sp>
    <dsp:sp modelId="{82668C98-3325-47ED-8753-7A006CBA17FF}">
      <dsp:nvSpPr>
        <dsp:cNvPr id="0" name=""/>
        <dsp:cNvSpPr/>
      </dsp:nvSpPr>
      <dsp:spPr>
        <a:xfrm>
          <a:off x="6657883" y="495387"/>
          <a:ext cx="1925669" cy="653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Atividades</a:t>
          </a:r>
          <a:r>
            <a:rPr lang="pt-BR" sz="1050" kern="1200" dirty="0"/>
            <a:t> </a:t>
          </a:r>
          <a:r>
            <a:rPr lang="pt-BR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Finalísticas</a:t>
          </a:r>
        </a:p>
      </dsp:txBody>
      <dsp:txXfrm>
        <a:off x="6657883" y="495387"/>
        <a:ext cx="1925669" cy="653988"/>
      </dsp:txXfrm>
    </dsp:sp>
    <dsp:sp modelId="{B30761ED-A41C-4C41-964B-8AAB4EC636B8}">
      <dsp:nvSpPr>
        <dsp:cNvPr id="0" name=""/>
        <dsp:cNvSpPr/>
      </dsp:nvSpPr>
      <dsp:spPr>
        <a:xfrm>
          <a:off x="6663968" y="1140219"/>
          <a:ext cx="1925669" cy="36478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Inscrição, Cadastro e Registro.</a:t>
          </a:r>
          <a:endParaRPr lang="pt-BR" sz="15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Fiscalização.</a:t>
          </a:r>
          <a:endParaRPr lang="pt-BR" sz="15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Processo Ético.</a:t>
          </a:r>
          <a:endParaRPr lang="pt-BR" sz="15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Normatização.</a:t>
          </a:r>
          <a:endParaRPr lang="pt-BR" sz="15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Coordenação.</a:t>
          </a:r>
          <a:endParaRPr lang="pt-BR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63968" y="1140219"/>
        <a:ext cx="1925669" cy="3647847"/>
      </dsp:txXfrm>
    </dsp:sp>
    <dsp:sp modelId="{D8AE0518-386B-4FCD-BE2D-46919A4B6239}">
      <dsp:nvSpPr>
        <dsp:cNvPr id="0" name=""/>
        <dsp:cNvSpPr/>
      </dsp:nvSpPr>
      <dsp:spPr>
        <a:xfrm>
          <a:off x="8786075" y="495387"/>
          <a:ext cx="1925669" cy="653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Poderes</a:t>
          </a:r>
        </a:p>
      </dsp:txBody>
      <dsp:txXfrm>
        <a:off x="8786075" y="495387"/>
        <a:ext cx="1925669" cy="653988"/>
      </dsp:txXfrm>
    </dsp:sp>
    <dsp:sp modelId="{D3C07AD7-1F81-4349-91BD-7AF45E6AB3DA}">
      <dsp:nvSpPr>
        <dsp:cNvPr id="0" name=""/>
        <dsp:cNvSpPr/>
      </dsp:nvSpPr>
      <dsp:spPr>
        <a:xfrm>
          <a:off x="8786075" y="1149375"/>
          <a:ext cx="1925669" cy="36478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cs typeface="Arial" panose="020B0604020202020204" pitchFamily="34" charset="0"/>
            </a:rPr>
            <a:t>Polícia.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cs typeface="Arial" panose="020B0604020202020204" pitchFamily="34" charset="0"/>
            </a:rPr>
            <a:t>Tributário.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latin typeface="Arial" panose="020B0604020202020204" pitchFamily="34" charset="0"/>
              <a:cs typeface="Arial" panose="020B0604020202020204" pitchFamily="34" charset="0"/>
            </a:rPr>
            <a:t>Punição.</a:t>
          </a:r>
        </a:p>
      </dsp:txBody>
      <dsp:txXfrm>
        <a:off x="8786075" y="1149375"/>
        <a:ext cx="1925669" cy="3647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DB3FA-2E40-4DE0-85C2-0AFE9A5C12CE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66AF2-C919-4F05-A40E-C430A08CDF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354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66AF2-C919-4F05-A40E-C430A08CDF92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6271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CF012-0082-4279-A3B9-314069983F8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2609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CF012-0082-4279-A3B9-314069983F8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250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C2A85-BB68-4895-8968-D051629CCEC5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0295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2AF2-853B-4A2C-8571-8EA2C2FFA5BB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FDC0-B9AE-4107-9387-873398A32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9904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2AF2-853B-4A2C-8571-8EA2C2FFA5BB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FDC0-B9AE-4107-9387-873398A32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3609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2AF2-853B-4A2C-8571-8EA2C2FFA5BB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FDC0-B9AE-4107-9387-873398A32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9344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585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2AF2-853B-4A2C-8571-8EA2C2FFA5BB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FDC0-B9AE-4107-9387-873398A32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071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2AF2-853B-4A2C-8571-8EA2C2FFA5BB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FDC0-B9AE-4107-9387-873398A32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547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2AF2-853B-4A2C-8571-8EA2C2FFA5BB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FDC0-B9AE-4107-9387-873398A32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127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2AF2-853B-4A2C-8571-8EA2C2FFA5BB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FDC0-B9AE-4107-9387-873398A32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0954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2AF2-853B-4A2C-8571-8EA2C2FFA5BB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FDC0-B9AE-4107-9387-873398A32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2883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2AF2-853B-4A2C-8571-8EA2C2FFA5BB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FDC0-B9AE-4107-9387-873398A32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9143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2AF2-853B-4A2C-8571-8EA2C2FFA5BB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FDC0-B9AE-4107-9387-873398A32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9424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2AF2-853B-4A2C-8571-8EA2C2FFA5BB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FDC0-B9AE-4107-9387-873398A320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0678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E2AF2-853B-4A2C-8571-8EA2C2FFA5BB}" type="datetimeFigureOut">
              <a:rPr lang="pt-BR" smtClean="0"/>
              <a:t>11/04/2022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3FDC0-B9AE-4107-9387-873398A3200A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8EE91A8-0A8E-4177-97AD-7A464BDAD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2" b="20409"/>
          <a:stretch/>
        </p:blipFill>
        <p:spPr>
          <a:xfrm>
            <a:off x="10456422" y="6329628"/>
            <a:ext cx="1354578" cy="383804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23DBC12B-C357-417F-9E7C-C2FB3ADEA818}"/>
              </a:ext>
            </a:extLst>
          </p:cNvPr>
          <p:cNvCxnSpPr/>
          <p:nvPr userDrawn="1"/>
        </p:nvCxnSpPr>
        <p:spPr>
          <a:xfrm>
            <a:off x="0" y="1124198"/>
            <a:ext cx="12192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9B7A17F-DB93-4477-B637-0BC569A77A29}"/>
              </a:ext>
            </a:extLst>
          </p:cNvPr>
          <p:cNvCxnSpPr/>
          <p:nvPr userDrawn="1"/>
        </p:nvCxnSpPr>
        <p:spPr>
          <a:xfrm>
            <a:off x="11856640" y="44078"/>
            <a:ext cx="0" cy="685800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id="{EE0BD996-186F-45B8-AB02-75F49D891FF2}"/>
              </a:ext>
            </a:extLst>
          </p:cNvPr>
          <p:cNvSpPr/>
          <p:nvPr userDrawn="1"/>
        </p:nvSpPr>
        <p:spPr>
          <a:xfrm>
            <a:off x="0" y="6786610"/>
            <a:ext cx="12192000" cy="14285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385516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8D9922F-8816-4929-8451-F106CC224C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2" b="20409"/>
          <a:stretch/>
        </p:blipFill>
        <p:spPr>
          <a:xfrm>
            <a:off x="736" y="0"/>
            <a:ext cx="3832710" cy="108595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F5A405C-BDF1-4C07-9F90-3FDD94B2A9C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723"/>
            <a:ext cx="12192000" cy="454855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D0D58BD-22B1-4008-9179-3802EF5F27DB}"/>
              </a:ext>
            </a:extLst>
          </p:cNvPr>
          <p:cNvSpPr/>
          <p:nvPr/>
        </p:nvSpPr>
        <p:spPr>
          <a:xfrm>
            <a:off x="112515" y="5858172"/>
            <a:ext cx="456567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latin typeface="Arial" pitchFamily="34" charset="0"/>
                <a:cs typeface="Arial" pitchFamily="34" charset="0"/>
              </a:rPr>
              <a:t>Prof. PhD. Marcelo Felipe Moreira Persegona</a:t>
            </a:r>
            <a:endParaRPr lang="pt-BR" sz="1600" dirty="0">
              <a:latin typeface="Arial" pitchFamily="34" charset="0"/>
              <a:cs typeface="Arial" pitchFamily="34" charset="0"/>
            </a:endParaRPr>
          </a:p>
          <a:p>
            <a:r>
              <a:rPr lang="pt-BR" sz="1200" dirty="0">
                <a:latin typeface="Arial" pitchFamily="34" charset="0"/>
                <a:cs typeface="Arial" pitchFamily="34" charset="0"/>
              </a:rPr>
              <a:t>Assessor de Planejamento e Gestão</a:t>
            </a:r>
          </a:p>
          <a:p>
            <a:r>
              <a:rPr lang="pt-BR" sz="1200" dirty="0">
                <a:latin typeface="Arial" pitchFamily="34" charset="0"/>
                <a:cs typeface="Arial" pitchFamily="34" charset="0"/>
              </a:rPr>
              <a:t>marcelo.persegona@cofen.gov.br</a:t>
            </a:r>
          </a:p>
          <a:p>
            <a:r>
              <a:rPr lang="pt-BR" sz="1200" dirty="0">
                <a:latin typeface="Arial" pitchFamily="34" charset="0"/>
                <a:cs typeface="Arial" pitchFamily="34" charset="0"/>
              </a:rPr>
              <a:t>+55 61 99983-3686</a:t>
            </a:r>
            <a:endParaRPr lang="pt-BR" sz="12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9CEA679-D882-473D-B2A2-4A90640BCE24}"/>
              </a:ext>
            </a:extLst>
          </p:cNvPr>
          <p:cNvSpPr/>
          <p:nvPr/>
        </p:nvSpPr>
        <p:spPr>
          <a:xfrm>
            <a:off x="3584449" y="189033"/>
            <a:ext cx="8284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 algn="ctr">
              <a:spcBef>
                <a:spcPts val="850"/>
              </a:spcBef>
              <a:spcAft>
                <a:spcPts val="0"/>
              </a:spcAft>
            </a:pPr>
            <a:r>
              <a:rPr lang="pt-BR" sz="4000" b="1" kern="0" dirty="0">
                <a:solidFill>
                  <a:srgbClr val="337AB7"/>
                </a:solidFill>
                <a:latin typeface="Minion Pro"/>
                <a:ea typeface="Minion Pro"/>
                <a:cs typeface="Minion Pro"/>
              </a:rPr>
              <a:t>Lei de Acesso à Informação</a:t>
            </a:r>
          </a:p>
        </p:txBody>
      </p:sp>
    </p:spTree>
    <p:extLst>
      <p:ext uri="{BB962C8B-B14F-4D97-AF65-F5344CB8AC3E}">
        <p14:creationId xmlns:p14="http://schemas.microsoft.com/office/powerpoint/2010/main" val="1912188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92913DF-2DE6-47AD-8CF0-54EE1B89C0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377440" y="1298448"/>
            <a:ext cx="6693408" cy="513892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14CF9D6-3021-4EA5-9E02-53AD2836BC86}"/>
              </a:ext>
            </a:extLst>
          </p:cNvPr>
          <p:cNvSpPr/>
          <p:nvPr/>
        </p:nvSpPr>
        <p:spPr>
          <a:xfrm>
            <a:off x="378734" y="262615"/>
            <a:ext cx="11434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Diferença entre Associação, Sindicato e Conselho</a:t>
            </a:r>
          </a:p>
        </p:txBody>
      </p:sp>
    </p:spTree>
    <p:extLst>
      <p:ext uri="{BB962C8B-B14F-4D97-AF65-F5344CB8AC3E}">
        <p14:creationId xmlns:p14="http://schemas.microsoft.com/office/powerpoint/2010/main" val="3052842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648740B-4CE4-4750-A6C6-FAE4BCAA30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2" b="20409"/>
          <a:stretch/>
        </p:blipFill>
        <p:spPr>
          <a:xfrm>
            <a:off x="736" y="2"/>
            <a:ext cx="3879603" cy="1099239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40FE02C-43F9-42F0-A9D9-20CC208AD4B6}"/>
              </a:ext>
            </a:extLst>
          </p:cNvPr>
          <p:cNvGraphicFramePr/>
          <p:nvPr/>
        </p:nvGraphicFramePr>
        <p:xfrm>
          <a:off x="384048" y="1225296"/>
          <a:ext cx="10716768" cy="5292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95684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D7CAF83-F87E-4F0D-91D7-E0CF5809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2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83C0403-3B17-4B01-9661-958800164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4714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sz="140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CFD9A2B-D904-4737-83B6-86D729466AF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64" y="1207009"/>
            <a:ext cx="9701784" cy="55035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94E47A0-DA60-46D9-996A-212E8F7BD5AF}"/>
              </a:ext>
            </a:extLst>
          </p:cNvPr>
          <p:cNvSpPr/>
          <p:nvPr/>
        </p:nvSpPr>
        <p:spPr>
          <a:xfrm>
            <a:off x="378734" y="262615"/>
            <a:ext cx="114345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Cadeia de Valor do </a:t>
            </a:r>
            <a:r>
              <a:rPr lang="pt-BR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Cofen</a:t>
            </a:r>
            <a:endParaRPr lang="pt-BR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3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2E5C085-AF03-4157-8A17-2871603583C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281" y="1383029"/>
            <a:ext cx="5934392" cy="51732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F6A32DB-4699-49D2-B142-540E5C8C8D73}"/>
              </a:ext>
            </a:extLst>
          </p:cNvPr>
          <p:cNvSpPr/>
          <p:nvPr/>
        </p:nvSpPr>
        <p:spPr>
          <a:xfrm>
            <a:off x="378734" y="262615"/>
            <a:ext cx="114345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Processo de Governança Institucional </a:t>
            </a:r>
          </a:p>
        </p:txBody>
      </p:sp>
    </p:spTree>
    <p:extLst>
      <p:ext uri="{BB962C8B-B14F-4D97-AF65-F5344CB8AC3E}">
        <p14:creationId xmlns:p14="http://schemas.microsoft.com/office/powerpoint/2010/main" val="2070484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 de Texto 2"/>
          <p:cNvSpPr txBox="1">
            <a:spLocks noChangeArrowheads="1"/>
          </p:cNvSpPr>
          <p:nvPr/>
        </p:nvSpPr>
        <p:spPr bwMode="auto">
          <a:xfrm>
            <a:off x="114004" y="6431194"/>
            <a:ext cx="3489960" cy="24865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Resolução Cofen 566/2018.</a:t>
            </a:r>
            <a:endParaRPr lang="pt-B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E263788-7560-41E0-AEDB-E3EE454DC65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20" y="1706880"/>
            <a:ext cx="7981397" cy="4450080"/>
          </a:xfrm>
          <a:prstGeom prst="rect">
            <a:avLst/>
          </a:prstGeom>
          <a:noFill/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8257D47-E053-4C6B-822D-8B45D76DB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917" y="1706880"/>
            <a:ext cx="3739071" cy="2336126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604157D6-BEA3-4009-AB96-0A2DE20B74AC}"/>
              </a:ext>
            </a:extLst>
          </p:cNvPr>
          <p:cNvSpPr/>
          <p:nvPr/>
        </p:nvSpPr>
        <p:spPr>
          <a:xfrm>
            <a:off x="378734" y="262615"/>
            <a:ext cx="114345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Quem e quantos somos - </a:t>
            </a:r>
            <a:r>
              <a:rPr lang="pt-BR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Cofen</a:t>
            </a:r>
            <a:endParaRPr lang="pt-BR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402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C39DFE53-8C29-488C-8A70-1B8CFB91BE4C}"/>
              </a:ext>
            </a:extLst>
          </p:cNvPr>
          <p:cNvSpPr/>
          <p:nvPr/>
        </p:nvSpPr>
        <p:spPr>
          <a:xfrm>
            <a:off x="416453" y="-10803"/>
            <a:ext cx="114345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>
                <a:latin typeface="Arial" panose="020B0604020202020204" pitchFamily="34" charset="0"/>
                <a:ea typeface="Calibri" panose="020F0502020204030204" pitchFamily="34" charset="0"/>
              </a:rPr>
              <a:t>Quem e quantos somos</a:t>
            </a:r>
            <a:endParaRPr lang="pt-BR" sz="3200" b="1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605D3ED-599C-4CBD-AC50-EC0C78550D87}"/>
              </a:ext>
            </a:extLst>
          </p:cNvPr>
          <p:cNvSpPr/>
          <p:nvPr/>
        </p:nvSpPr>
        <p:spPr>
          <a:xfrm>
            <a:off x="416453" y="573513"/>
            <a:ext cx="114345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>
                <a:latin typeface="Arial" panose="020B0604020202020204" pitchFamily="34" charset="0"/>
                <a:ea typeface="Calibri" panose="020F0502020204030204" pitchFamily="34" charset="0"/>
              </a:rPr>
              <a:t>Sistema Cofen/Conselhos Regionais</a:t>
            </a:r>
            <a:endParaRPr lang="pt-BR" sz="3200" b="1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EBE0D3EF-C2B8-4BB3-B401-1EB35C71A276}"/>
              </a:ext>
            </a:extLst>
          </p:cNvPr>
          <p:cNvGraphicFramePr>
            <a:graphicFrameLocks noGrp="1"/>
          </p:cNvGraphicFramePr>
          <p:nvPr/>
        </p:nvGraphicFramePr>
        <p:xfrm>
          <a:off x="838196" y="2858324"/>
          <a:ext cx="10515608" cy="640020"/>
        </p:xfrm>
        <a:graphic>
          <a:graphicData uri="http://schemas.openxmlformats.org/drawingml/2006/table">
            <a:tbl>
              <a:tblPr/>
              <a:tblGrid>
                <a:gridCol w="1388565">
                  <a:extLst>
                    <a:ext uri="{9D8B030D-6E8A-4147-A177-3AD203B41FA5}">
                      <a16:colId xmlns:a16="http://schemas.microsoft.com/office/drawing/2014/main" val="1648521352"/>
                    </a:ext>
                  </a:extLst>
                </a:gridCol>
                <a:gridCol w="283795">
                  <a:extLst>
                    <a:ext uri="{9D8B030D-6E8A-4147-A177-3AD203B41FA5}">
                      <a16:colId xmlns:a16="http://schemas.microsoft.com/office/drawing/2014/main" val="1213791230"/>
                    </a:ext>
                  </a:extLst>
                </a:gridCol>
                <a:gridCol w="283795">
                  <a:extLst>
                    <a:ext uri="{9D8B030D-6E8A-4147-A177-3AD203B41FA5}">
                      <a16:colId xmlns:a16="http://schemas.microsoft.com/office/drawing/2014/main" val="1287984735"/>
                    </a:ext>
                  </a:extLst>
                </a:gridCol>
                <a:gridCol w="283795">
                  <a:extLst>
                    <a:ext uri="{9D8B030D-6E8A-4147-A177-3AD203B41FA5}">
                      <a16:colId xmlns:a16="http://schemas.microsoft.com/office/drawing/2014/main" val="321250402"/>
                    </a:ext>
                  </a:extLst>
                </a:gridCol>
                <a:gridCol w="283795">
                  <a:extLst>
                    <a:ext uri="{9D8B030D-6E8A-4147-A177-3AD203B41FA5}">
                      <a16:colId xmlns:a16="http://schemas.microsoft.com/office/drawing/2014/main" val="2601868591"/>
                    </a:ext>
                  </a:extLst>
                </a:gridCol>
                <a:gridCol w="354743">
                  <a:extLst>
                    <a:ext uri="{9D8B030D-6E8A-4147-A177-3AD203B41FA5}">
                      <a16:colId xmlns:a16="http://schemas.microsoft.com/office/drawing/2014/main" val="3802219368"/>
                    </a:ext>
                  </a:extLst>
                </a:gridCol>
                <a:gridCol w="283795">
                  <a:extLst>
                    <a:ext uri="{9D8B030D-6E8A-4147-A177-3AD203B41FA5}">
                      <a16:colId xmlns:a16="http://schemas.microsoft.com/office/drawing/2014/main" val="2727686627"/>
                    </a:ext>
                  </a:extLst>
                </a:gridCol>
                <a:gridCol w="283795">
                  <a:extLst>
                    <a:ext uri="{9D8B030D-6E8A-4147-A177-3AD203B41FA5}">
                      <a16:colId xmlns:a16="http://schemas.microsoft.com/office/drawing/2014/main" val="2642244159"/>
                    </a:ext>
                  </a:extLst>
                </a:gridCol>
                <a:gridCol w="283795">
                  <a:extLst>
                    <a:ext uri="{9D8B030D-6E8A-4147-A177-3AD203B41FA5}">
                      <a16:colId xmlns:a16="http://schemas.microsoft.com/office/drawing/2014/main" val="3821493574"/>
                    </a:ext>
                  </a:extLst>
                </a:gridCol>
                <a:gridCol w="283795">
                  <a:extLst>
                    <a:ext uri="{9D8B030D-6E8A-4147-A177-3AD203B41FA5}">
                      <a16:colId xmlns:a16="http://schemas.microsoft.com/office/drawing/2014/main" val="848090417"/>
                    </a:ext>
                  </a:extLst>
                </a:gridCol>
                <a:gridCol w="283795">
                  <a:extLst>
                    <a:ext uri="{9D8B030D-6E8A-4147-A177-3AD203B41FA5}">
                      <a16:colId xmlns:a16="http://schemas.microsoft.com/office/drawing/2014/main" val="1105227080"/>
                    </a:ext>
                  </a:extLst>
                </a:gridCol>
                <a:gridCol w="354743">
                  <a:extLst>
                    <a:ext uri="{9D8B030D-6E8A-4147-A177-3AD203B41FA5}">
                      <a16:colId xmlns:a16="http://schemas.microsoft.com/office/drawing/2014/main" val="2434942656"/>
                    </a:ext>
                  </a:extLst>
                </a:gridCol>
                <a:gridCol w="283795">
                  <a:extLst>
                    <a:ext uri="{9D8B030D-6E8A-4147-A177-3AD203B41FA5}">
                      <a16:colId xmlns:a16="http://schemas.microsoft.com/office/drawing/2014/main" val="1247932995"/>
                    </a:ext>
                  </a:extLst>
                </a:gridCol>
                <a:gridCol w="283795">
                  <a:extLst>
                    <a:ext uri="{9D8B030D-6E8A-4147-A177-3AD203B41FA5}">
                      <a16:colId xmlns:a16="http://schemas.microsoft.com/office/drawing/2014/main" val="1079984588"/>
                    </a:ext>
                  </a:extLst>
                </a:gridCol>
                <a:gridCol w="283795">
                  <a:extLst>
                    <a:ext uri="{9D8B030D-6E8A-4147-A177-3AD203B41FA5}">
                      <a16:colId xmlns:a16="http://schemas.microsoft.com/office/drawing/2014/main" val="3688182067"/>
                    </a:ext>
                  </a:extLst>
                </a:gridCol>
                <a:gridCol w="283795">
                  <a:extLst>
                    <a:ext uri="{9D8B030D-6E8A-4147-A177-3AD203B41FA5}">
                      <a16:colId xmlns:a16="http://schemas.microsoft.com/office/drawing/2014/main" val="1685626961"/>
                    </a:ext>
                  </a:extLst>
                </a:gridCol>
                <a:gridCol w="283795">
                  <a:extLst>
                    <a:ext uri="{9D8B030D-6E8A-4147-A177-3AD203B41FA5}">
                      <a16:colId xmlns:a16="http://schemas.microsoft.com/office/drawing/2014/main" val="447961251"/>
                    </a:ext>
                  </a:extLst>
                </a:gridCol>
                <a:gridCol w="283795">
                  <a:extLst>
                    <a:ext uri="{9D8B030D-6E8A-4147-A177-3AD203B41FA5}">
                      <a16:colId xmlns:a16="http://schemas.microsoft.com/office/drawing/2014/main" val="166102477"/>
                    </a:ext>
                  </a:extLst>
                </a:gridCol>
                <a:gridCol w="283795">
                  <a:extLst>
                    <a:ext uri="{9D8B030D-6E8A-4147-A177-3AD203B41FA5}">
                      <a16:colId xmlns:a16="http://schemas.microsoft.com/office/drawing/2014/main" val="3929675495"/>
                    </a:ext>
                  </a:extLst>
                </a:gridCol>
                <a:gridCol w="354743">
                  <a:extLst>
                    <a:ext uri="{9D8B030D-6E8A-4147-A177-3AD203B41FA5}">
                      <a16:colId xmlns:a16="http://schemas.microsoft.com/office/drawing/2014/main" val="2146556013"/>
                    </a:ext>
                  </a:extLst>
                </a:gridCol>
                <a:gridCol w="283795">
                  <a:extLst>
                    <a:ext uri="{9D8B030D-6E8A-4147-A177-3AD203B41FA5}">
                      <a16:colId xmlns:a16="http://schemas.microsoft.com/office/drawing/2014/main" val="3948517551"/>
                    </a:ext>
                  </a:extLst>
                </a:gridCol>
                <a:gridCol w="283795">
                  <a:extLst>
                    <a:ext uri="{9D8B030D-6E8A-4147-A177-3AD203B41FA5}">
                      <a16:colId xmlns:a16="http://schemas.microsoft.com/office/drawing/2014/main" val="3707422714"/>
                    </a:ext>
                  </a:extLst>
                </a:gridCol>
                <a:gridCol w="283795">
                  <a:extLst>
                    <a:ext uri="{9D8B030D-6E8A-4147-A177-3AD203B41FA5}">
                      <a16:colId xmlns:a16="http://schemas.microsoft.com/office/drawing/2014/main" val="3459013349"/>
                    </a:ext>
                  </a:extLst>
                </a:gridCol>
                <a:gridCol w="354743">
                  <a:extLst>
                    <a:ext uri="{9D8B030D-6E8A-4147-A177-3AD203B41FA5}">
                      <a16:colId xmlns:a16="http://schemas.microsoft.com/office/drawing/2014/main" val="3284782146"/>
                    </a:ext>
                  </a:extLst>
                </a:gridCol>
                <a:gridCol w="283795">
                  <a:extLst>
                    <a:ext uri="{9D8B030D-6E8A-4147-A177-3AD203B41FA5}">
                      <a16:colId xmlns:a16="http://schemas.microsoft.com/office/drawing/2014/main" val="2824542207"/>
                    </a:ext>
                  </a:extLst>
                </a:gridCol>
                <a:gridCol w="283795">
                  <a:extLst>
                    <a:ext uri="{9D8B030D-6E8A-4147-A177-3AD203B41FA5}">
                      <a16:colId xmlns:a16="http://schemas.microsoft.com/office/drawing/2014/main" val="2360048287"/>
                    </a:ext>
                  </a:extLst>
                </a:gridCol>
                <a:gridCol w="354743">
                  <a:extLst>
                    <a:ext uri="{9D8B030D-6E8A-4147-A177-3AD203B41FA5}">
                      <a16:colId xmlns:a16="http://schemas.microsoft.com/office/drawing/2014/main" val="4018070254"/>
                    </a:ext>
                  </a:extLst>
                </a:gridCol>
                <a:gridCol w="283795">
                  <a:extLst>
                    <a:ext uri="{9D8B030D-6E8A-4147-A177-3AD203B41FA5}">
                      <a16:colId xmlns:a16="http://schemas.microsoft.com/office/drawing/2014/main" val="765432655"/>
                    </a:ext>
                  </a:extLst>
                </a:gridCol>
                <a:gridCol w="418090">
                  <a:extLst>
                    <a:ext uri="{9D8B030D-6E8A-4147-A177-3AD203B41FA5}">
                      <a16:colId xmlns:a16="http://schemas.microsoft.com/office/drawing/2014/main" val="2034938463"/>
                    </a:ext>
                  </a:extLst>
                </a:gridCol>
                <a:gridCol w="691748">
                  <a:extLst>
                    <a:ext uri="{9D8B030D-6E8A-4147-A177-3AD203B41FA5}">
                      <a16:colId xmlns:a16="http://schemas.microsoft.com/office/drawing/2014/main" val="1219928544"/>
                    </a:ext>
                  </a:extLst>
                </a:gridCol>
              </a:tblGrid>
              <a:tr h="15971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Coren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DF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GO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MG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MS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MT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PB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PI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RJ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RN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RR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Cofen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Geral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479416"/>
                  </a:ext>
                </a:extLst>
              </a:tr>
              <a:tr h="15971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Empregados Públicos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12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24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16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21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138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36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65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63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44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60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142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43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52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47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38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72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29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78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292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39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21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7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119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61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23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368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24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244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2.178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005816"/>
                  </a:ext>
                </a:extLst>
              </a:tr>
              <a:tr h="15971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Conselheiros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10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10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14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10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34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17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17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18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25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18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30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14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14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9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18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19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14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18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48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14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10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18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18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18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17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42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10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18 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522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5218136"/>
                  </a:ext>
                </a:extLst>
              </a:tr>
              <a:tr h="15971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605" marR="7605" marT="760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22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34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30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31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172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53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82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81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69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78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172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57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66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56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56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91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43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96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340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53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31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25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137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79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40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410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34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262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2.700 </a:t>
                      </a:r>
                    </a:p>
                  </a:txBody>
                  <a:tcPr marL="7605" marR="7605" marT="760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4531406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37D65A83-D1A9-4F62-B52A-2EC9826656CC}"/>
              </a:ext>
            </a:extLst>
          </p:cNvPr>
          <p:cNvSpPr txBox="1"/>
          <p:nvPr/>
        </p:nvSpPr>
        <p:spPr>
          <a:xfrm>
            <a:off x="838196" y="3498344"/>
            <a:ext cx="105156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Dados dos Portais da Transparência do Cofen e </a:t>
            </a:r>
            <a:r>
              <a:rPr lang="pt-BR" sz="1000" dirty="0" err="1"/>
              <a:t>Coren-s</a:t>
            </a:r>
            <a:r>
              <a:rPr lang="pt-BR" sz="1000" dirty="0"/>
              <a:t>, 20/07/2021.</a:t>
            </a:r>
          </a:p>
        </p:txBody>
      </p:sp>
    </p:spTree>
    <p:extLst>
      <p:ext uri="{BB962C8B-B14F-4D97-AF65-F5344CB8AC3E}">
        <p14:creationId xmlns:p14="http://schemas.microsoft.com/office/powerpoint/2010/main" val="2484141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6E15F3BA-E089-433C-8B8E-ADCA1299EBF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802" y="1895296"/>
            <a:ext cx="2725785" cy="1653679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378733" y="225270"/>
            <a:ext cx="10968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Somos uma nação - Quantidade de profissionais inscritos</a:t>
            </a:r>
            <a:endParaRPr lang="pt-BR" sz="2800" b="1" dirty="0"/>
          </a:p>
        </p:txBody>
      </p:sp>
      <p:pic>
        <p:nvPicPr>
          <p:cNvPr id="1026" name="Picture 2" descr="http://www.cofen.gov.br/wp-content/uploads/2015/12/enfermagem_numer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012" y="130294"/>
            <a:ext cx="1329964" cy="71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122856" y="3973617"/>
            <a:ext cx="3338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>
                <a:latin typeface="Arial" panose="020B0604020202020204" pitchFamily="34" charset="0"/>
                <a:ea typeface="Times New Roman" panose="02020603050405020304" pitchFamily="18" charset="0"/>
              </a:rPr>
              <a:t>2016:</a:t>
            </a:r>
            <a:endParaRPr lang="pt-BR" sz="1400" dirty="0">
              <a:latin typeface="Arial" panose="020B0604020202020204" pitchFamily="34" charset="0"/>
            </a:endParaRPr>
          </a:p>
          <a:p>
            <a:pPr algn="ctr"/>
            <a:r>
              <a:rPr lang="pt-BR" sz="4000" b="1" dirty="0"/>
              <a:t>1.870.478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778" y="4809017"/>
            <a:ext cx="2748886" cy="165225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45764968-340D-46F1-9857-FF96ED8B5245}"/>
              </a:ext>
            </a:extLst>
          </p:cNvPr>
          <p:cNvSpPr/>
          <p:nvPr/>
        </p:nvSpPr>
        <p:spPr>
          <a:xfrm>
            <a:off x="7084536" y="3926090"/>
            <a:ext cx="33744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>
                <a:latin typeface="Arial" panose="020B0604020202020204" pitchFamily="34" charset="0"/>
                <a:ea typeface="Times New Roman" panose="02020603050405020304" pitchFamily="18" charset="0"/>
              </a:rPr>
              <a:t>2017:</a:t>
            </a:r>
            <a:endParaRPr lang="pt-BR" sz="1400" dirty="0">
              <a:latin typeface="Arial" panose="020B0604020202020204" pitchFamily="34" charset="0"/>
            </a:endParaRPr>
          </a:p>
          <a:p>
            <a:pPr algn="ctr"/>
            <a:r>
              <a:rPr lang="pt-BR" sz="4000" b="1" dirty="0"/>
              <a:t>1.952.330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2A7CA9B-4287-4A10-B85C-6292F3A25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5692" y="4806320"/>
            <a:ext cx="2748886" cy="1652256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73B5132-0743-4D1A-AFED-5B6C1A2E77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712" y="4806319"/>
            <a:ext cx="2748887" cy="1652256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2C278618-B4CF-468C-8C44-1E982D1B6ECC}"/>
              </a:ext>
            </a:extLst>
          </p:cNvPr>
          <p:cNvSpPr/>
          <p:nvPr/>
        </p:nvSpPr>
        <p:spPr>
          <a:xfrm>
            <a:off x="1166967" y="3926090"/>
            <a:ext cx="3338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>
                <a:latin typeface="Arial" panose="020B0604020202020204" pitchFamily="34" charset="0"/>
                <a:ea typeface="Times New Roman" panose="02020603050405020304" pitchFamily="18" charset="0"/>
              </a:rPr>
              <a:t>2014:</a:t>
            </a:r>
            <a:endParaRPr lang="pt-BR" sz="1400" dirty="0">
              <a:latin typeface="Arial" panose="020B0604020202020204" pitchFamily="34" charset="0"/>
            </a:endParaRPr>
          </a:p>
          <a:p>
            <a:pPr algn="ctr"/>
            <a:r>
              <a:rPr lang="pt-BR" sz="4000" b="1" dirty="0"/>
              <a:t>1.568.257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5FD3939-37E0-4521-9F5C-D4048EA8D3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44" y="1894520"/>
            <a:ext cx="2752543" cy="1654455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0CB3C64B-BE2A-470C-98D0-91252B161855}"/>
              </a:ext>
            </a:extLst>
          </p:cNvPr>
          <p:cNvSpPr/>
          <p:nvPr/>
        </p:nvSpPr>
        <p:spPr>
          <a:xfrm>
            <a:off x="0" y="1091910"/>
            <a:ext cx="3338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>
                <a:latin typeface="Arial" panose="020B0604020202020204" pitchFamily="34" charset="0"/>
                <a:ea typeface="Times New Roman" panose="02020603050405020304" pitchFamily="18" charset="0"/>
              </a:rPr>
              <a:t>2018:</a:t>
            </a:r>
            <a:endParaRPr lang="pt-BR" sz="1400" dirty="0">
              <a:latin typeface="Arial" panose="020B0604020202020204" pitchFamily="34" charset="0"/>
            </a:endParaRPr>
          </a:p>
          <a:p>
            <a:pPr algn="ctr"/>
            <a:r>
              <a:rPr lang="pt-BR" sz="4000" b="1" dirty="0"/>
              <a:t>2.118.463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41AB2F7-A5D0-4B81-A426-F0BC52D9AA0B}"/>
              </a:ext>
            </a:extLst>
          </p:cNvPr>
          <p:cNvSpPr/>
          <p:nvPr/>
        </p:nvSpPr>
        <p:spPr>
          <a:xfrm>
            <a:off x="2955888" y="1103896"/>
            <a:ext cx="3338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>
                <a:latin typeface="Arial" panose="020B0604020202020204" pitchFamily="34" charset="0"/>
                <a:ea typeface="Times New Roman" panose="02020603050405020304" pitchFamily="18" charset="0"/>
              </a:rPr>
              <a:t>2019:</a:t>
            </a:r>
            <a:endParaRPr lang="pt-BR" sz="1400" dirty="0">
              <a:latin typeface="Arial" panose="020B0604020202020204" pitchFamily="34" charset="0"/>
            </a:endParaRPr>
          </a:p>
          <a:p>
            <a:pPr algn="ctr"/>
            <a:r>
              <a:rPr lang="pt-BR" sz="4000" b="1" dirty="0"/>
              <a:t>2.243.440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4F04828-CFD4-4F4E-8B23-C5BAD08F3E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7810" y="1894520"/>
            <a:ext cx="2748889" cy="1654457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C8399D9C-7064-40B6-BA88-1DFA4A83B7CD}"/>
              </a:ext>
            </a:extLst>
          </p:cNvPr>
          <p:cNvSpPr/>
          <p:nvPr/>
        </p:nvSpPr>
        <p:spPr>
          <a:xfrm>
            <a:off x="5898724" y="1127713"/>
            <a:ext cx="34891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>
                <a:latin typeface="Arial" panose="020B0604020202020204" pitchFamily="34" charset="0"/>
                <a:ea typeface="Times New Roman" panose="02020603050405020304" pitchFamily="18" charset="0"/>
              </a:rPr>
              <a:t>2020:</a:t>
            </a:r>
            <a:endParaRPr lang="pt-BR" sz="1400" dirty="0">
              <a:latin typeface="Arial" panose="020B0604020202020204" pitchFamily="34" charset="0"/>
            </a:endParaRPr>
          </a:p>
          <a:p>
            <a:pPr algn="ctr"/>
            <a:r>
              <a:rPr lang="pt-BR" sz="4000" b="1" dirty="0"/>
              <a:t>2.406.670 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98C5DCA8-360A-47E9-96FC-9B0B6CF94D1C}"/>
              </a:ext>
            </a:extLst>
          </p:cNvPr>
          <p:cNvSpPr/>
          <p:nvPr/>
        </p:nvSpPr>
        <p:spPr>
          <a:xfrm>
            <a:off x="8825463" y="1126938"/>
            <a:ext cx="33665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2021:</a:t>
            </a:r>
            <a:endParaRPr lang="pt-BR" sz="14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rgbClr val="FF0000"/>
                </a:solidFill>
              </a:rPr>
              <a:t>2.595.811  </a:t>
            </a:r>
            <a:r>
              <a:rPr lang="pt-BR" sz="4000" b="1" dirty="0"/>
              <a:t> 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77E6DE32-6D0A-4F9F-A6CD-CF616DC126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522" y="1894521"/>
            <a:ext cx="2751050" cy="16536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7524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5EBCDAB-4132-41F4-B844-479C8BCE4B96}"/>
              </a:ext>
            </a:extLst>
          </p:cNvPr>
          <p:cNvSpPr/>
          <p:nvPr/>
        </p:nvSpPr>
        <p:spPr>
          <a:xfrm>
            <a:off x="378733" y="225270"/>
            <a:ext cx="10968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ea typeface="Calibri" panose="020F0502020204030204" pitchFamily="34" charset="0"/>
              </a:rPr>
              <a:t>Somos uma nação - Quantidade de profissionais inscritos</a:t>
            </a:r>
            <a:endParaRPr lang="pt-BR" sz="2800" b="1" dirty="0"/>
          </a:p>
        </p:txBody>
      </p:sp>
      <p:pic>
        <p:nvPicPr>
          <p:cNvPr id="4" name="Picture 2" descr="http://www.cofen.gov.br/wp-content/uploads/2015/12/enfermagem_numeros.jpg">
            <a:extLst>
              <a:ext uri="{FF2B5EF4-FFF2-40B4-BE49-F238E27FC236}">
                <a16:creationId xmlns:a16="http://schemas.microsoft.com/office/drawing/2014/main" id="{52A0074A-BAA6-4F54-8959-E8CF1BFB1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012" y="130294"/>
            <a:ext cx="1329964" cy="71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6BD7AE0-72ED-47AA-AA93-504CAFB22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450" y="1180507"/>
            <a:ext cx="6781099" cy="55433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A5CD961-8D62-4471-A7F6-58452B588D6A}"/>
              </a:ext>
            </a:extLst>
          </p:cNvPr>
          <p:cNvSpPr txBox="1"/>
          <p:nvPr/>
        </p:nvSpPr>
        <p:spPr>
          <a:xfrm>
            <a:off x="9429716" y="2314575"/>
            <a:ext cx="23146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Em 2022:</a:t>
            </a:r>
          </a:p>
          <a:p>
            <a:pPr algn="ctr"/>
            <a:r>
              <a:rPr lang="pt-BR" sz="4000" b="1" dirty="0">
                <a:solidFill>
                  <a:srgbClr val="FF0000"/>
                </a:solidFill>
              </a:rPr>
              <a:t>2.634.545</a:t>
            </a:r>
            <a:r>
              <a:rPr lang="pt-BR" dirty="0"/>
              <a:t> inscrições de profissionais de enfermagem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57C8100-6451-4451-A0F5-4DF47ACED249}"/>
              </a:ext>
            </a:extLst>
          </p:cNvPr>
          <p:cNvSpPr txBox="1"/>
          <p:nvPr/>
        </p:nvSpPr>
        <p:spPr>
          <a:xfrm>
            <a:off x="66709" y="6391215"/>
            <a:ext cx="269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Dados do Sistema Enfermagem em Números, de 16/03/2022.</a:t>
            </a:r>
          </a:p>
        </p:txBody>
      </p:sp>
    </p:spTree>
    <p:extLst>
      <p:ext uri="{BB962C8B-B14F-4D97-AF65-F5344CB8AC3E}">
        <p14:creationId xmlns:p14="http://schemas.microsoft.com/office/powerpoint/2010/main" val="4290220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ídeo 4" title="Retroprojetor">
            <a:hlinkClick r:id="" action="ppaction://media"/>
            <a:extLst>
              <a:ext uri="{FF2B5EF4-FFF2-40B4-BE49-F238E27FC236}">
                <a16:creationId xmlns:a16="http://schemas.microsoft.com/office/drawing/2014/main" id="{EDBBD23C-83F2-4CCA-9479-50254E63CA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993893" y="428178"/>
            <a:ext cx="508317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ncizar Sans Light" panose="020B0502040300000003" pitchFamily="34" charset="0"/>
              </a:rPr>
              <a:t>Lei de Acesso à Informação</a:t>
            </a:r>
          </a:p>
          <a:p>
            <a:pPr algn="ctr"/>
            <a:endParaRPr lang="pt-BR" sz="4800" b="1" dirty="0">
              <a:solidFill>
                <a:schemeClr val="bg1"/>
              </a:solidFill>
              <a:latin typeface="Ancizar Sans Light" panose="020B0502040300000003" pitchFamily="34" charset="0"/>
            </a:endParaRPr>
          </a:p>
          <a:p>
            <a:pPr algn="ctr"/>
            <a:r>
              <a:rPr lang="pt-BR" sz="4800" b="1" dirty="0">
                <a:solidFill>
                  <a:schemeClr val="bg1"/>
                </a:solidFill>
                <a:latin typeface="Ancizar Sans Light" panose="020B0502040300000003" pitchFamily="34" charset="0"/>
              </a:rPr>
              <a:t>O panorama e</a:t>
            </a:r>
          </a:p>
          <a:p>
            <a:pPr algn="ctr"/>
            <a:r>
              <a:rPr lang="pt-BR" sz="4800" b="1" dirty="0">
                <a:solidFill>
                  <a:schemeClr val="bg1"/>
                </a:solidFill>
                <a:latin typeface="Ancizar Sans Light" panose="020B0502040300000003" pitchFamily="34" charset="0"/>
              </a:rPr>
              <a:t>experiência de implantação nos Conselhos de Enfermagem</a:t>
            </a:r>
          </a:p>
        </p:txBody>
      </p:sp>
    </p:spTree>
    <p:extLst>
      <p:ext uri="{BB962C8B-B14F-4D97-AF65-F5344CB8AC3E}">
        <p14:creationId xmlns:p14="http://schemas.microsoft.com/office/powerpoint/2010/main" val="375019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3"/>
    </mc:Choice>
    <mc:Fallback xmlns="">
      <p:transition spd="slow" advTm="7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32509" y="1107153"/>
            <a:ext cx="111944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>
                <a:latin typeface="Ancizar Sans Light" panose="020B0502040300000003" pitchFamily="34" charset="0"/>
              </a:rPr>
              <a:t>Lei de Acesso à Informação</a:t>
            </a:r>
          </a:p>
          <a:p>
            <a:pPr algn="ctr"/>
            <a:endParaRPr lang="pt-BR" sz="6000" b="1" dirty="0">
              <a:latin typeface="Ancizar Sans Light" panose="020B0502040300000003" pitchFamily="34" charset="0"/>
            </a:endParaRPr>
          </a:p>
          <a:p>
            <a:pPr algn="ctr"/>
            <a:r>
              <a:rPr lang="pt-BR" sz="6000" b="1" dirty="0">
                <a:latin typeface="Ancizar Sans Light" panose="020B0502040300000003" pitchFamily="34" charset="0"/>
              </a:rPr>
              <a:t>O panorama e</a:t>
            </a:r>
          </a:p>
          <a:p>
            <a:pPr algn="ctr"/>
            <a:r>
              <a:rPr lang="pt-BR" sz="6000" b="1" dirty="0">
                <a:latin typeface="Ancizar Sans Light" panose="020B0502040300000003" pitchFamily="34" charset="0"/>
              </a:rPr>
              <a:t>experiência de implantação nos Conselhos de Enfermagem</a:t>
            </a:r>
            <a:endParaRPr lang="pt-BR" sz="6000" b="1" dirty="0"/>
          </a:p>
        </p:txBody>
      </p:sp>
    </p:spTree>
    <p:extLst>
      <p:ext uri="{BB962C8B-B14F-4D97-AF65-F5344CB8AC3E}">
        <p14:creationId xmlns:p14="http://schemas.microsoft.com/office/powerpoint/2010/main" val="30754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3"/>
    </mc:Choice>
    <mc:Fallback xmlns="">
      <p:transition spd="slow" advTm="785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3C2F37E-CC82-4B45-B51B-2B8C3D95ECCD}"/>
              </a:ext>
            </a:extLst>
          </p:cNvPr>
          <p:cNvSpPr txBox="1"/>
          <p:nvPr/>
        </p:nvSpPr>
        <p:spPr>
          <a:xfrm>
            <a:off x="692727" y="1219757"/>
            <a:ext cx="10806545" cy="5434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 </a:t>
            </a:r>
            <a:r>
              <a:rPr lang="pt-B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12.527/2011 - Lei de Acesso à Informação. Regula o acesso a informações previsto no inciso XXXIII do art. 5º, no inciso II do § 3º do art. 37 e no § 2º do art. 216 da Constituição Federal; altera a Lei </a:t>
            </a:r>
            <a:r>
              <a:rPr lang="pt-B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8.112, de 11 de dezembro de 1990; revoga a Lei </a:t>
            </a:r>
            <a:r>
              <a:rPr lang="pt-B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11.111, de 5 de maio de 2005, e dispositivos da Lei </a:t>
            </a:r>
            <a:r>
              <a:rPr lang="pt-B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8.159, de 8 de janeiro de 1991; e dá outras providências.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Decreto nº 7.724/2012 - Regulamenta a Lei nº 12.527, de 18 de novembro de 2011, que dispõe sobre o acesso a informações previsto no inciso XXXIII do caput do art. 5º, no inciso II do § 3º do art. 37 e no § 2º do art. 216 da Constituição.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Portaria </a:t>
            </a:r>
            <a:r>
              <a:rPr lang="pt-B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51, de 7 de outubro de 2016 - Regulamenta o processo de autorização de registro de domínios ".gov.br".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Informações a respeito dos procedimentos de credenciamento de segurança para o trato da informação classificada são fornecidas pelo Departamento de Segurança da Informação e Comunicações (DSIC-GSI-PR) no endereço eletrônico http://dsic.planalto.gov.br/perguntas-frequentes/perguntassobre-a-lai/402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Decreto </a:t>
            </a:r>
            <a:r>
              <a:rPr lang="pt-B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7.845, de 14 de novembro de 2012 - Regulamenta procedimentos para credenciamento de segurança e tratamento de informação classificada em qualquer grau de sigilo, e dispõe sobre o Núcleo de Segurança e Credenciamento.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02780E0-A679-45E5-81DF-B939FE000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82" y="203421"/>
            <a:ext cx="11649456" cy="71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just">
              <a:spcBef>
                <a:spcPct val="0"/>
              </a:spcBef>
            </a:pPr>
            <a:r>
              <a:rPr lang="pt-BR" altLang="pt-BR" sz="4400" b="1" dirty="0">
                <a:ea typeface="+mj-ea"/>
                <a:cs typeface="Arial" pitchFamily="34" charset="0"/>
              </a:rPr>
              <a:t>Documentos de Referência</a:t>
            </a:r>
          </a:p>
        </p:txBody>
      </p:sp>
    </p:spTree>
    <p:extLst>
      <p:ext uri="{BB962C8B-B14F-4D97-AF65-F5344CB8AC3E}">
        <p14:creationId xmlns:p14="http://schemas.microsoft.com/office/powerpoint/2010/main" val="4264371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3C2F37E-CC82-4B45-B51B-2B8C3D95ECCD}"/>
              </a:ext>
            </a:extLst>
          </p:cNvPr>
          <p:cNvSpPr txBox="1"/>
          <p:nvPr/>
        </p:nvSpPr>
        <p:spPr>
          <a:xfrm>
            <a:off x="692727" y="1219757"/>
            <a:ext cx="10806545" cy="5588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 </a:t>
            </a:r>
            <a:r>
              <a:rPr lang="pt-B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8.159, de 8 de janeiro de 1991 – Dispõe sobre a Política Nacional de Arquivos Públicos e Privados e dá outras providências.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Decreto </a:t>
            </a:r>
            <a:r>
              <a:rPr lang="pt-B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4.073, de 3 de janeiro de 2002 - Regulamenta a Lei </a:t>
            </a:r>
            <a:r>
              <a:rPr lang="pt-B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8.159, de 8 de janeiro de 1991, que dispõe sobre a Política Nacional de Arquivos Públicos e Privados.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Acórdão TCU </a:t>
            </a:r>
            <a:r>
              <a:rPr lang="pt-B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2513/2016 - Monitoramento. Determinações constantes dos itens 9.2 e 9.3 do Acórdão 96/2016-TCU-Plenário. Apresentação de planos de ação. Cumprimento do item 9.2. Cumprimento do item 9.3 por 18 Conselhos Federais. Cumprimento parcial do item 9.3 por 4 Conselhos Federais e não cumprimento por 4 Conselhos Federais. Reiteração da determinação. Prorrogação de prazo. Ciências.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Acordão TCU </a:t>
            </a:r>
            <a:r>
              <a:rPr lang="pt-B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1877/2018 – Monitoramento. Determinações constantes do item 9.1 do Acórdão </a:t>
            </a:r>
            <a:r>
              <a:rPr lang="pt-B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96/2016-TCU-Plenário.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Acordão TCU </a:t>
            </a:r>
            <a:r>
              <a:rPr lang="pt-B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96/2016 – Avaliar o cumprimento da Lei de Acesso à Informação - LAI (Lei 12.527/2011) pelos conselhos de fiscalização profissional.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Instrução Normativa TCU </a:t>
            </a:r>
            <a:r>
              <a:rPr lang="pt-B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84, de 22 de abril de 2020 – Estabelece normas para a tomada e prestação de contas dos administradores e responsáveis da administração pública federal, para fins de julgamento pelo Tribunal de Contas da União, nos termos do art. 7º da Lei 8.443, de 1992, e revoga as Instruções Normativas TCU 63 e 72, de 1º de setembro de 2010 e de 15 de maio de 2013, respectivamente.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12B0AC9-5A1B-4CD6-9454-939624B32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82" y="203421"/>
            <a:ext cx="11649456" cy="71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just">
              <a:spcBef>
                <a:spcPct val="0"/>
              </a:spcBef>
            </a:pPr>
            <a:r>
              <a:rPr lang="pt-BR" altLang="pt-BR" sz="4400" b="1" dirty="0">
                <a:ea typeface="+mj-ea"/>
                <a:cs typeface="Arial" pitchFamily="34" charset="0"/>
              </a:rPr>
              <a:t>Documentos de Referência</a:t>
            </a:r>
          </a:p>
        </p:txBody>
      </p:sp>
    </p:spTree>
    <p:extLst>
      <p:ext uri="{BB962C8B-B14F-4D97-AF65-F5344CB8AC3E}">
        <p14:creationId xmlns:p14="http://schemas.microsoft.com/office/powerpoint/2010/main" val="3960358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3C2F37E-CC82-4B45-B51B-2B8C3D95ECCD}"/>
              </a:ext>
            </a:extLst>
          </p:cNvPr>
          <p:cNvSpPr txBox="1"/>
          <p:nvPr/>
        </p:nvSpPr>
        <p:spPr>
          <a:xfrm>
            <a:off x="692727" y="1219757"/>
            <a:ext cx="10806545" cy="1866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Guia de Transparência Ativa para Órgãos e Entidades do Poder Executivo Federal – Atualização de junho/2015.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Guia de Publicação de Rol de informações Classificadas e Desclassificadas e de Relatórios Estatísticos sobre a Lei de Acesso à Informação - 5ª Versão.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BRASIL. Controladoria-Geral da União. Acesso à Informação Pública. Brasília: CGU, 2011.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84D98BF-6847-46C9-B75F-81DDD865C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82" y="203421"/>
            <a:ext cx="11649456" cy="71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just">
              <a:spcBef>
                <a:spcPct val="0"/>
              </a:spcBef>
            </a:pPr>
            <a:r>
              <a:rPr lang="pt-BR" altLang="pt-BR" sz="4400" b="1" dirty="0">
                <a:ea typeface="+mj-ea"/>
                <a:cs typeface="Arial" pitchFamily="34" charset="0"/>
              </a:rPr>
              <a:t>Documentos de Referência</a:t>
            </a:r>
          </a:p>
        </p:txBody>
      </p:sp>
    </p:spTree>
    <p:extLst>
      <p:ext uri="{BB962C8B-B14F-4D97-AF65-F5344CB8AC3E}">
        <p14:creationId xmlns:p14="http://schemas.microsoft.com/office/powerpoint/2010/main" val="2352531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9D2823A-1707-4281-BBD1-27B1E8AB88D4}"/>
              </a:ext>
            </a:extLst>
          </p:cNvPr>
          <p:cNvGrpSpPr/>
          <p:nvPr/>
        </p:nvGrpSpPr>
        <p:grpSpPr>
          <a:xfrm>
            <a:off x="3060441" y="961057"/>
            <a:ext cx="5931160" cy="5551714"/>
            <a:chOff x="2062065" y="1045033"/>
            <a:chExt cx="5931160" cy="5551714"/>
          </a:xfrm>
        </p:grpSpPr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C9F98B6F-C474-4CC3-B971-88080A6FBE0A}"/>
                </a:ext>
              </a:extLst>
            </p:cNvPr>
            <p:cNvSpPr/>
            <p:nvPr/>
          </p:nvSpPr>
          <p:spPr>
            <a:xfrm>
              <a:off x="2951583" y="1045033"/>
              <a:ext cx="3890866" cy="377889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D21D3066-3272-47AD-ACE0-74D93B2DEF44}"/>
                </a:ext>
              </a:extLst>
            </p:cNvPr>
            <p:cNvSpPr txBox="1"/>
            <p:nvPr/>
          </p:nvSpPr>
          <p:spPr>
            <a:xfrm>
              <a:off x="3656047" y="3634743"/>
              <a:ext cx="24632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/>
                <a:t>Portal da Transparência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FDD94237-AEAC-4F0D-9036-6AC31CDB877F}"/>
                </a:ext>
              </a:extLst>
            </p:cNvPr>
            <p:cNvSpPr txBox="1"/>
            <p:nvPr/>
          </p:nvSpPr>
          <p:spPr>
            <a:xfrm>
              <a:off x="2142929" y="4457064"/>
              <a:ext cx="176037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/>
                <a:t>Lei Geral de Proteção de Dados Pessoais</a:t>
              </a:r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E7BFA417-5564-47CD-8E6D-16DFC5FECD8A}"/>
                </a:ext>
              </a:extLst>
            </p:cNvPr>
            <p:cNvSpPr/>
            <p:nvPr/>
          </p:nvSpPr>
          <p:spPr>
            <a:xfrm>
              <a:off x="2062065" y="2817849"/>
              <a:ext cx="3890866" cy="377889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D825EFB1-49B0-4382-9879-B0C9E90A304E}"/>
                </a:ext>
              </a:extLst>
            </p:cNvPr>
            <p:cNvSpPr txBox="1"/>
            <p:nvPr/>
          </p:nvSpPr>
          <p:spPr>
            <a:xfrm>
              <a:off x="5529944" y="4523564"/>
              <a:ext cx="24632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/>
                <a:t>Programa de Integridade</a:t>
              </a: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DD9CF89F-A708-476E-B3DC-090679480FFD}"/>
                </a:ext>
              </a:extLst>
            </p:cNvPr>
            <p:cNvSpPr/>
            <p:nvPr/>
          </p:nvSpPr>
          <p:spPr>
            <a:xfrm>
              <a:off x="3760237" y="2690490"/>
              <a:ext cx="3890866" cy="377889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0B9610EE-EAA0-4872-8E6A-C32287B48227}"/>
                </a:ext>
              </a:extLst>
            </p:cNvPr>
            <p:cNvSpPr txBox="1"/>
            <p:nvPr/>
          </p:nvSpPr>
          <p:spPr>
            <a:xfrm>
              <a:off x="3760237" y="1746845"/>
              <a:ext cx="24632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/>
                <a:t>Lei de Acesso à Informação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5660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68E9CBF-A717-4DD0-9A2B-16A86E677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t="6601" r="17713" b="57000"/>
          <a:stretch/>
        </p:blipFill>
        <p:spPr>
          <a:xfrm>
            <a:off x="231718" y="1556791"/>
            <a:ext cx="11528220" cy="365528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D0EF8FE-FBFA-436C-85F5-B5A2A385B3CC}"/>
              </a:ext>
            </a:extLst>
          </p:cNvPr>
          <p:cNvSpPr txBox="1"/>
          <p:nvPr/>
        </p:nvSpPr>
        <p:spPr>
          <a:xfrm>
            <a:off x="1856960" y="5774743"/>
            <a:ext cx="8148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http://ouvidoria.cofen.gov.br/cofen/transparencia/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A8FA257-E82B-4D37-81A7-2DA3AFF42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82" y="203421"/>
            <a:ext cx="11649456" cy="71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just">
              <a:spcBef>
                <a:spcPct val="0"/>
              </a:spcBef>
            </a:pPr>
            <a:r>
              <a:rPr lang="pt-BR" altLang="pt-BR" sz="4400" b="1" dirty="0">
                <a:ea typeface="+mj-ea"/>
                <a:cs typeface="Arial" pitchFamily="34" charset="0"/>
              </a:rPr>
              <a:t>Portal da LAI do Cofen</a:t>
            </a:r>
          </a:p>
        </p:txBody>
      </p:sp>
    </p:spTree>
    <p:extLst>
      <p:ext uri="{BB962C8B-B14F-4D97-AF65-F5344CB8AC3E}">
        <p14:creationId xmlns:p14="http://schemas.microsoft.com/office/powerpoint/2010/main" val="301777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FCB09B8-F629-4456-8058-5C2FBD972FCB}"/>
              </a:ext>
            </a:extLst>
          </p:cNvPr>
          <p:cNvSpPr txBox="1"/>
          <p:nvPr/>
        </p:nvSpPr>
        <p:spPr>
          <a:xfrm>
            <a:off x="0" y="6063780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800"/>
            </a:lvl1pPr>
          </a:lstStyle>
          <a:p>
            <a:pPr algn="ctr"/>
            <a:r>
              <a:rPr lang="pt-BR" dirty="0"/>
              <a:t>https://cofen-br.implanta.net.br/portaltransparencia/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1C925A0-304B-49F4-9253-2D7CE364F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81" t="6111" r="6172" b="7778"/>
          <a:stretch/>
        </p:blipFill>
        <p:spPr>
          <a:xfrm>
            <a:off x="2124364" y="1203718"/>
            <a:ext cx="7395873" cy="470784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BAA1C02-3E61-433D-A3B4-91AAA420A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82" y="203421"/>
            <a:ext cx="11649456" cy="71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just">
              <a:spcBef>
                <a:spcPct val="0"/>
              </a:spcBef>
            </a:pPr>
            <a:r>
              <a:rPr lang="pt-BR" altLang="pt-BR" sz="4400" b="1" dirty="0">
                <a:ea typeface="+mj-ea"/>
                <a:cs typeface="Arial" pitchFamily="34" charset="0"/>
              </a:rPr>
              <a:t>Novo Portal da LAI do Cofen</a:t>
            </a:r>
          </a:p>
        </p:txBody>
      </p:sp>
    </p:spTree>
    <p:extLst>
      <p:ext uri="{BB962C8B-B14F-4D97-AF65-F5344CB8AC3E}">
        <p14:creationId xmlns:p14="http://schemas.microsoft.com/office/powerpoint/2010/main" val="1028889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BD0EF8FE-FBFA-436C-85F5-B5A2A385B3CC}"/>
              </a:ext>
            </a:extLst>
          </p:cNvPr>
          <p:cNvSpPr txBox="1"/>
          <p:nvPr/>
        </p:nvSpPr>
        <p:spPr>
          <a:xfrm>
            <a:off x="1856960" y="5774743"/>
            <a:ext cx="8148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http://ouvidoria.cofen.gov.br/coren-ro/transparencia/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A8FA257-E82B-4D37-81A7-2DA3AFF42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82" y="203421"/>
            <a:ext cx="11649456" cy="71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just">
              <a:spcBef>
                <a:spcPct val="0"/>
              </a:spcBef>
            </a:pPr>
            <a:r>
              <a:rPr lang="pt-BR" altLang="pt-BR" sz="4400" b="1" dirty="0">
                <a:ea typeface="+mj-ea"/>
                <a:cs typeface="Arial" pitchFamily="34" charset="0"/>
              </a:rPr>
              <a:t>Portal da LAI do Coren RO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F8C4D64-C8F3-4B8A-BA92-765178EE1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" y="1747837"/>
            <a:ext cx="110394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67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FCB09B8-F629-4456-8058-5C2FBD972FCB}"/>
              </a:ext>
            </a:extLst>
          </p:cNvPr>
          <p:cNvSpPr txBox="1"/>
          <p:nvPr/>
        </p:nvSpPr>
        <p:spPr>
          <a:xfrm>
            <a:off x="0" y="6063780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800"/>
            </a:lvl1pPr>
          </a:lstStyle>
          <a:p>
            <a:pPr algn="ctr"/>
            <a:r>
              <a:rPr lang="pt-BR" dirty="0"/>
              <a:t>https://coren-ro.implanta.net.br/portaltransparencia/#publico/inicio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BAA1C02-3E61-433D-A3B4-91AAA420A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82" y="203421"/>
            <a:ext cx="11649456" cy="71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just">
              <a:spcBef>
                <a:spcPct val="0"/>
              </a:spcBef>
            </a:pPr>
            <a:r>
              <a:rPr lang="pt-BR" altLang="pt-BR" sz="4400" b="1" dirty="0">
                <a:ea typeface="+mj-ea"/>
                <a:cs typeface="Arial" pitchFamily="34" charset="0"/>
              </a:rPr>
              <a:t>Novo Portal da LAI do Coren RO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142D52C-D0B1-4FBE-B94A-4F6B6CF9E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427" y="1175641"/>
            <a:ext cx="7249145" cy="488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71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F63C2FF0-C36F-437F-AB46-49EBE781F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" y="130604"/>
            <a:ext cx="11649456" cy="71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just">
              <a:spcBef>
                <a:spcPct val="0"/>
              </a:spcBef>
            </a:pPr>
            <a:r>
              <a:rPr lang="pt-BR" altLang="pt-BR" sz="3600" b="1" dirty="0">
                <a:ea typeface="+mj-ea"/>
                <a:cs typeface="Arial" pitchFamily="34" charset="0"/>
              </a:rPr>
              <a:t>Acórdão TCU </a:t>
            </a:r>
            <a:r>
              <a:rPr lang="pt-BR" altLang="pt-BR" sz="3600" b="1" dirty="0" err="1">
                <a:ea typeface="+mj-ea"/>
                <a:cs typeface="Arial" pitchFamily="34" charset="0"/>
              </a:rPr>
              <a:t>nr</a:t>
            </a:r>
            <a:r>
              <a:rPr lang="pt-BR" altLang="pt-BR" sz="3600" b="1" dirty="0">
                <a:ea typeface="+mj-ea"/>
                <a:cs typeface="Arial" pitchFamily="34" charset="0"/>
              </a:rPr>
              <a:t> 96/2016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F02BD96-3ABC-47A3-92A6-BAEA76D05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00" t="13466" r="42325" b="8668"/>
          <a:stretch/>
        </p:blipFill>
        <p:spPr>
          <a:xfrm>
            <a:off x="5376672" y="130604"/>
            <a:ext cx="4709160" cy="65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71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98C60E4-162A-4ED8-9363-173519C78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0" t="16133" r="50000" b="5866"/>
          <a:stretch/>
        </p:blipFill>
        <p:spPr>
          <a:xfrm>
            <a:off x="5423130" y="120685"/>
            <a:ext cx="5044440" cy="6606711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F63C2FF0-C36F-437F-AB46-49EBE781F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" y="130604"/>
            <a:ext cx="11649456" cy="71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just">
              <a:spcBef>
                <a:spcPct val="0"/>
              </a:spcBef>
            </a:pPr>
            <a:r>
              <a:rPr lang="pt-BR" altLang="pt-BR" sz="3600" b="1" dirty="0">
                <a:ea typeface="+mj-ea"/>
                <a:cs typeface="Arial" pitchFamily="34" charset="0"/>
              </a:rPr>
              <a:t>Acórdão TCU </a:t>
            </a:r>
            <a:r>
              <a:rPr lang="pt-BR" altLang="pt-BR" sz="3600" b="1" dirty="0" err="1">
                <a:ea typeface="+mj-ea"/>
                <a:cs typeface="Arial" pitchFamily="34" charset="0"/>
              </a:rPr>
              <a:t>nr</a:t>
            </a:r>
            <a:r>
              <a:rPr lang="pt-BR" altLang="pt-BR" sz="3600" b="1" dirty="0">
                <a:ea typeface="+mj-ea"/>
                <a:cs typeface="Arial" pitchFamily="34" charset="0"/>
              </a:rPr>
              <a:t> 1877/2018</a:t>
            </a:r>
          </a:p>
        </p:txBody>
      </p:sp>
    </p:spTree>
    <p:extLst>
      <p:ext uri="{BB962C8B-B14F-4D97-AF65-F5344CB8AC3E}">
        <p14:creationId xmlns:p14="http://schemas.microsoft.com/office/powerpoint/2010/main" val="4103295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004666" y="1717893"/>
            <a:ext cx="9374534" cy="34222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1500" b="1" dirty="0">
                <a:latin typeface="Arial" pitchFamily="34" charset="0"/>
                <a:cs typeface="Arial" pitchFamily="34" charset="0"/>
              </a:rPr>
              <a:t>Marcelo Felipe Moreira Persegona </a:t>
            </a:r>
            <a:r>
              <a:rPr lang="pt-BR" sz="1500" dirty="0">
                <a:latin typeface="Arial" pitchFamily="34" charset="0"/>
                <a:cs typeface="Arial" pitchFamily="34" charset="0"/>
              </a:rPr>
              <a:t>possui doutorado em Política e Gestão Ambiental pela Universidade de Brasília - UnB (2010), mestrado em Desenvolvimento Sustentável com ênfase em Política e Gestão de Ciência e Tecnologia pela Universidade de Brasília - UnB (2005) e graduação em Ciência da Computação pela Universidade Católica de Brasília - UCB (1998). Atualmente é professor da Faculdade de Tecnologia e Inovação Senac DF, pesquisador da Universidade de Brasília e da </a:t>
            </a:r>
            <a:r>
              <a:rPr lang="pt-BR" sz="1500" i="1" dirty="0">
                <a:latin typeface="Arial" pitchFamily="34" charset="0"/>
                <a:cs typeface="Arial" pitchFamily="34" charset="0"/>
              </a:rPr>
              <a:t>American </a:t>
            </a:r>
            <a:r>
              <a:rPr lang="pt-BR" sz="1500" i="1" dirty="0" err="1">
                <a:latin typeface="Arial" pitchFamily="34" charset="0"/>
                <a:cs typeface="Arial" pitchFamily="34" charset="0"/>
              </a:rPr>
              <a:t>Association</a:t>
            </a:r>
            <a:r>
              <a:rPr lang="pt-BR" sz="1500" i="1" dirty="0">
                <a:latin typeface="Arial" pitchFamily="34" charset="0"/>
                <a:cs typeface="Arial" pitchFamily="34" charset="0"/>
              </a:rPr>
              <a:t> for </a:t>
            </a:r>
            <a:r>
              <a:rPr lang="pt-BR" sz="1500" i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pt-BR" sz="1500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500" i="1" dirty="0" err="1">
                <a:latin typeface="Arial" pitchFamily="34" charset="0"/>
                <a:cs typeface="Arial" pitchFamily="34" charset="0"/>
              </a:rPr>
              <a:t>Advancement</a:t>
            </a:r>
            <a:r>
              <a:rPr lang="pt-BR" sz="1500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500" i="1" dirty="0" err="1">
                <a:latin typeface="Arial" pitchFamily="34" charset="0"/>
                <a:cs typeface="Arial" pitchFamily="34" charset="0"/>
              </a:rPr>
              <a:t>of</a:t>
            </a:r>
            <a:r>
              <a:rPr lang="pt-BR" sz="1500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500" i="1" dirty="0" err="1">
                <a:latin typeface="Arial" pitchFamily="34" charset="0"/>
                <a:cs typeface="Arial" pitchFamily="34" charset="0"/>
              </a:rPr>
              <a:t>Sciences</a:t>
            </a:r>
            <a:r>
              <a:rPr lang="pt-BR" sz="1500" dirty="0">
                <a:latin typeface="Arial" pitchFamily="34" charset="0"/>
                <a:cs typeface="Arial" pitchFamily="34" charset="0"/>
              </a:rPr>
              <a:t> nos temas de Ciência e Tecnologia e Desenvolvimento Sustentável. No </a:t>
            </a:r>
            <a:r>
              <a:rPr lang="pt-BR" sz="1500" b="1" dirty="0">
                <a:latin typeface="Arial" pitchFamily="34" charset="0"/>
                <a:cs typeface="Arial" pitchFamily="34" charset="0"/>
              </a:rPr>
              <a:t>Conselho Federal de Enfermagem exerce o cargo de Assessor de Planejamento e Gestão</a:t>
            </a:r>
            <a:r>
              <a:rPr lang="pt-BR" sz="1500" dirty="0">
                <a:latin typeface="Arial" pitchFamily="34" charset="0"/>
                <a:cs typeface="Arial" pitchFamily="34" charset="0"/>
              </a:rPr>
              <a:t>. Autor do livro “Os Segredos do Google: como fazer uma pesquisa inteligente na Internet” e coautor do livro “A Grande transformação ambiental: Uma cronologia da dialética Homem-Natureza”. Tem experiência na área de Ciência da Computação e Meio Ambiente, atuando principalmente nos seguintes temas: Gestão do Conhecimento, Gestão da Informação, Tecnologia da Informação e Comunicação, Sistemas de Informações Geográficas (SIG), Planejamento Estratégico, Política e Gestão de Ciência e Tecnologia. 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723093" y="5775984"/>
            <a:ext cx="5661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dirty="0"/>
              <a:t>http://lattes.cnpq.br/1124411643731989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59" y="2051877"/>
            <a:ext cx="1594956" cy="1726642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17E7816E-A19A-4959-8687-44C7F21A6414}"/>
              </a:ext>
            </a:extLst>
          </p:cNvPr>
          <p:cNvSpPr/>
          <p:nvPr/>
        </p:nvSpPr>
        <p:spPr>
          <a:xfrm>
            <a:off x="378734" y="262615"/>
            <a:ext cx="114345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Apresentação</a:t>
            </a:r>
          </a:p>
        </p:txBody>
      </p:sp>
    </p:spTree>
    <p:extLst>
      <p:ext uri="{BB962C8B-B14F-4D97-AF65-F5344CB8AC3E}">
        <p14:creationId xmlns:p14="http://schemas.microsoft.com/office/powerpoint/2010/main" val="4131795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1F42EE5C-0058-49C5-B7F4-86D734210082}"/>
              </a:ext>
            </a:extLst>
          </p:cNvPr>
          <p:cNvGraphicFramePr>
            <a:graphicFrameLocks noGrp="1"/>
          </p:cNvGraphicFramePr>
          <p:nvPr/>
        </p:nvGraphicFramePr>
        <p:xfrm>
          <a:off x="3255265" y="1298448"/>
          <a:ext cx="3483864" cy="53309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2851">
                  <a:extLst>
                    <a:ext uri="{9D8B030D-6E8A-4147-A177-3AD203B41FA5}">
                      <a16:colId xmlns:a16="http://schemas.microsoft.com/office/drawing/2014/main" val="3449016832"/>
                    </a:ext>
                  </a:extLst>
                </a:gridCol>
                <a:gridCol w="1601013">
                  <a:extLst>
                    <a:ext uri="{9D8B030D-6E8A-4147-A177-3AD203B41FA5}">
                      <a16:colId xmlns:a16="http://schemas.microsoft.com/office/drawing/2014/main" val="133889705"/>
                    </a:ext>
                  </a:extLst>
                </a:gridCol>
              </a:tblGrid>
              <a:tr h="260902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Conselho Federal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dirty="0">
                          <a:effectLst/>
                        </a:rPr>
                        <a:t>Respostas afirmativas validadas pela equipe de auditoria  </a:t>
                      </a:r>
                      <a:endParaRPr lang="pt-BR" sz="7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353508730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Arquitetura e Urbanismo  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90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231255376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Técnicos em Radiologia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84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3552888004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Biologia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76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2804665887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Enfermagem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73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1511661449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Psicologia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70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197156581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Odontologia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69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1863000104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>
                          <a:effectLst/>
                        </a:rPr>
                        <a:t>Engenharia e Agronomia </a:t>
                      </a:r>
                      <a:endParaRPr lang="pt-BR" sz="7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64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3894965543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Contabilidade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63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1493638427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>
                          <a:effectLst/>
                        </a:rPr>
                        <a:t>Medicina </a:t>
                      </a:r>
                      <a:endParaRPr lang="pt-BR" sz="7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60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1450085980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Medicina Veterinária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59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2807232990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>
                          <a:effectLst/>
                        </a:rPr>
                        <a:t>Nutricionistas </a:t>
                      </a:r>
                      <a:endParaRPr lang="pt-BR" sz="7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55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894163387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Serviço Social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dirty="0">
                          <a:effectLst/>
                        </a:rPr>
                        <a:t>55</a:t>
                      </a:r>
                      <a:endParaRPr lang="pt-BR" sz="7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168375985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Administração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53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1020248451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Economia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52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1590600621"/>
                  </a:ext>
                </a:extLst>
              </a:tr>
              <a:tr h="18293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>
                          <a:effectLst/>
                        </a:rPr>
                        <a:t>Farmácia </a:t>
                      </a:r>
                      <a:endParaRPr lang="pt-BR" sz="7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48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774889934"/>
                  </a:ext>
                </a:extLst>
              </a:tr>
              <a:tr h="18293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Fonoaudiologia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45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1247134759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Fisioterapia e Terapia Ocupacional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42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2456804689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Química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40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1348603048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Biblioteconomia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30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25822219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Profissionais de Relações Publicas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28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3466661878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Estatística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22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2954973626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Museologia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21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954674664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Corretores de Imóveis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20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3739824517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Economistas Domésticos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19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1285106944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Ordem dos Músicos do Brasil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12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1867403751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Educação Física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11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2873210812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Representantes Comerciais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9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1363639562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b="0" dirty="0">
                          <a:effectLst/>
                        </a:rPr>
                        <a:t>Biomedicina </a:t>
                      </a:r>
                      <a:endParaRPr lang="pt-BR" sz="7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6</a:t>
                      </a:r>
                      <a:endParaRPr lang="pt-BR" sz="7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2149489562"/>
                  </a:ext>
                </a:extLst>
              </a:tr>
              <a:tr h="17422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dirty="0">
                          <a:effectLst/>
                        </a:rPr>
                        <a:t>Média</a:t>
                      </a:r>
                      <a:endParaRPr lang="pt-BR" sz="7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700" dirty="0">
                          <a:effectLst/>
                        </a:rPr>
                        <a:t>46</a:t>
                      </a:r>
                      <a:endParaRPr lang="pt-BR" sz="7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1293" marR="51293" marT="0" marB="0" anchor="ctr"/>
                </a:tc>
                <a:extLst>
                  <a:ext uri="{0D108BD9-81ED-4DB2-BD59-A6C34878D82A}">
                    <a16:rowId xmlns:a16="http://schemas.microsoft.com/office/drawing/2014/main" val="33656637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A966CD37-B158-41D1-A28E-EEA0DC59E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" y="130604"/>
            <a:ext cx="11649456" cy="71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just">
              <a:spcBef>
                <a:spcPct val="0"/>
              </a:spcBef>
            </a:pPr>
            <a:r>
              <a:rPr lang="pt-BR" altLang="pt-BR" sz="3200" b="1" dirty="0">
                <a:ea typeface="+mj-ea"/>
                <a:cs typeface="Arial" pitchFamily="34" charset="0"/>
              </a:rPr>
              <a:t>Ranking da LAI dos Conselhos Federais de Fiscalização Profissional</a:t>
            </a: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D075CAC1-6168-47C6-8B3D-D639156479FF}"/>
              </a:ext>
            </a:extLst>
          </p:cNvPr>
          <p:cNvSpPr/>
          <p:nvPr/>
        </p:nvSpPr>
        <p:spPr>
          <a:xfrm>
            <a:off x="2216148" y="1956816"/>
            <a:ext cx="948906" cy="4140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B3B8F47-D76E-42BA-8CDD-83BF98E71D15}"/>
              </a:ext>
            </a:extLst>
          </p:cNvPr>
          <p:cNvSpPr txBox="1"/>
          <p:nvPr/>
        </p:nvSpPr>
        <p:spPr>
          <a:xfrm>
            <a:off x="320352" y="5190220"/>
            <a:ext cx="25059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800"/>
            </a:lvl1pPr>
          </a:lstStyle>
          <a:p>
            <a:pPr algn="just"/>
            <a:r>
              <a:rPr lang="pt-BR" sz="1400" dirty="0"/>
              <a:t>Acórdão TCU </a:t>
            </a:r>
            <a:r>
              <a:rPr lang="pt-BR" sz="1400" dirty="0" err="1"/>
              <a:t>nr</a:t>
            </a:r>
            <a:r>
              <a:rPr lang="pt-BR" sz="1400" dirty="0"/>
              <a:t> 1877/2019 - Pesquisa sobre Transparência nos Conselhos de Fiscalização Profissional, página 15.</a:t>
            </a:r>
          </a:p>
        </p:txBody>
      </p:sp>
    </p:spTree>
    <p:extLst>
      <p:ext uri="{BB962C8B-B14F-4D97-AF65-F5344CB8AC3E}">
        <p14:creationId xmlns:p14="http://schemas.microsoft.com/office/powerpoint/2010/main" val="3660319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086F301-5652-4F44-8141-74C29B1B6E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5" t="20278" r="64531" b="17222"/>
          <a:stretch/>
        </p:blipFill>
        <p:spPr>
          <a:xfrm>
            <a:off x="1752599" y="1258886"/>
            <a:ext cx="6330313" cy="527526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27E24818-901C-4746-8F4E-9CF120088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" y="130604"/>
            <a:ext cx="11649456" cy="71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just">
              <a:spcBef>
                <a:spcPct val="0"/>
              </a:spcBef>
            </a:pPr>
            <a:r>
              <a:rPr lang="pt-BR" altLang="pt-BR" sz="3600" b="1" dirty="0">
                <a:ea typeface="+mj-ea"/>
                <a:cs typeface="Arial" pitchFamily="34" charset="0"/>
              </a:rPr>
              <a:t>Acórdão TCU </a:t>
            </a:r>
            <a:r>
              <a:rPr lang="pt-BR" altLang="pt-BR" sz="3600" b="1" dirty="0" err="1">
                <a:ea typeface="+mj-ea"/>
                <a:cs typeface="Arial" pitchFamily="34" charset="0"/>
              </a:rPr>
              <a:t>nr</a:t>
            </a:r>
            <a:r>
              <a:rPr lang="pt-BR" altLang="pt-BR" sz="3600" b="1" dirty="0">
                <a:ea typeface="+mj-ea"/>
                <a:cs typeface="Arial" pitchFamily="34" charset="0"/>
              </a:rPr>
              <a:t> 2513/2016</a:t>
            </a:r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206D82CB-5863-49BD-AC20-54311B88CC5B}"/>
              </a:ext>
            </a:extLst>
          </p:cNvPr>
          <p:cNvSpPr/>
          <p:nvPr/>
        </p:nvSpPr>
        <p:spPr>
          <a:xfrm>
            <a:off x="1863723" y="2252091"/>
            <a:ext cx="948906" cy="4140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1282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2B06DFD-08F0-4577-98DC-04AAEAE2C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74" t="11200" r="39025" b="6000"/>
          <a:stretch/>
        </p:blipFill>
        <p:spPr>
          <a:xfrm>
            <a:off x="5018598" y="73152"/>
            <a:ext cx="5350698" cy="659282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676F787-B9A6-4D18-B270-90E1F8F23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" y="1819656"/>
            <a:ext cx="4846320" cy="224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just">
              <a:spcBef>
                <a:spcPct val="0"/>
              </a:spcBef>
            </a:pPr>
            <a:r>
              <a:rPr lang="pt-BR" altLang="pt-BR" sz="3600" b="1" dirty="0">
                <a:ea typeface="+mj-ea"/>
                <a:cs typeface="Arial" pitchFamily="34" charset="0"/>
              </a:rPr>
              <a:t>Guia de transparência ativa para órgãos e entidades do Poder Executivo Federal</a:t>
            </a:r>
          </a:p>
        </p:txBody>
      </p:sp>
    </p:spTree>
    <p:extLst>
      <p:ext uri="{BB962C8B-B14F-4D97-AF65-F5344CB8AC3E}">
        <p14:creationId xmlns:p14="http://schemas.microsoft.com/office/powerpoint/2010/main" val="607593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8D002C2-A26A-4EA2-885D-43B96FAF81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03"/>
          <a:stretch/>
        </p:blipFill>
        <p:spPr>
          <a:xfrm>
            <a:off x="74429" y="875440"/>
            <a:ext cx="5688400" cy="5435133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4EBD94A7-2B63-42D2-939D-3670E084B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415" y="217980"/>
            <a:ext cx="5364551" cy="137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just">
              <a:spcBef>
                <a:spcPct val="0"/>
              </a:spcBef>
            </a:pPr>
            <a:r>
              <a:rPr lang="pt-BR" altLang="pt-BR" sz="2400" b="1" dirty="0">
                <a:ea typeface="+mj-ea"/>
                <a:cs typeface="Arial" pitchFamily="34" charset="0"/>
              </a:rPr>
              <a:t>Guia – Publicação do rol de informações classificadas e desclassificadas e de relatórios estatísticos sobre a Lei de Acesso à Informação.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31C5CCD-DD69-4936-A96F-B831446B2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829" y="1724136"/>
            <a:ext cx="607695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36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676F787-B9A6-4D18-B270-90E1F8F23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91006"/>
            <a:ext cx="4846320" cy="185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just">
              <a:spcBef>
                <a:spcPct val="0"/>
              </a:spcBef>
            </a:pPr>
            <a:r>
              <a:rPr lang="pt-BR" altLang="pt-BR" sz="3600" b="1" dirty="0">
                <a:ea typeface="+mj-ea"/>
                <a:cs typeface="Arial" pitchFamily="34" charset="0"/>
              </a:rPr>
              <a:t>Guia de Boas Práticas – Lei Geral de Proteção de Dados (LGPD)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92D667F-5ECC-467C-880F-976F1C939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599" y="57752"/>
            <a:ext cx="5138389" cy="666689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7EC6941-90F8-43C8-B7DA-506763A7E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511" y="3048000"/>
            <a:ext cx="4337584" cy="3696059"/>
          </a:xfrm>
          <a:prstGeom prst="rect">
            <a:avLst/>
          </a:prstGeom>
        </p:spPr>
      </p:pic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11FFC198-0A18-46D0-BCF9-85C7CB69DAA0}"/>
              </a:ext>
            </a:extLst>
          </p:cNvPr>
          <p:cNvSpPr/>
          <p:nvPr/>
        </p:nvSpPr>
        <p:spPr>
          <a:xfrm>
            <a:off x="755007" y="4331744"/>
            <a:ext cx="948906" cy="4140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145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7275F1-F4D7-464A-BF24-6F7C81971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00" r="25525" b="8133"/>
          <a:stretch/>
        </p:blipFill>
        <p:spPr>
          <a:xfrm>
            <a:off x="75993" y="1201188"/>
            <a:ext cx="10448751" cy="541904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6ECF9F1-0407-4100-BE44-D95E03A57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" y="130604"/>
            <a:ext cx="11649456" cy="71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just">
              <a:spcBef>
                <a:spcPct val="0"/>
              </a:spcBef>
            </a:pPr>
            <a:r>
              <a:rPr lang="pt-BR" altLang="pt-BR" sz="2800" b="1" dirty="0">
                <a:ea typeface="+mj-ea"/>
                <a:cs typeface="Arial" pitchFamily="34" charset="0"/>
              </a:rPr>
              <a:t>Planilha de responsáveis pelas informações do Portal da LAI do Cofen</a:t>
            </a:r>
          </a:p>
        </p:txBody>
      </p:sp>
    </p:spTree>
    <p:extLst>
      <p:ext uri="{BB962C8B-B14F-4D97-AF65-F5344CB8AC3E}">
        <p14:creationId xmlns:p14="http://schemas.microsoft.com/office/powerpoint/2010/main" val="8295122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93E20AE-0EAD-497A-ADFB-3C9781B40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50" t="24157" r="21925" b="14624"/>
          <a:stretch/>
        </p:blipFill>
        <p:spPr>
          <a:xfrm>
            <a:off x="382087" y="1152144"/>
            <a:ext cx="9022243" cy="557525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E19094C-BD57-48BA-A2FB-9F937B2B4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" y="130604"/>
            <a:ext cx="11649456" cy="71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just">
              <a:spcBef>
                <a:spcPct val="0"/>
              </a:spcBef>
            </a:pPr>
            <a:r>
              <a:rPr lang="pt-BR" altLang="pt-BR" sz="2800" b="1" dirty="0">
                <a:ea typeface="+mj-ea"/>
                <a:cs typeface="Arial" pitchFamily="34" charset="0"/>
              </a:rPr>
              <a:t>Relatório de atualização das informações do Portal da LAI do Cofen</a:t>
            </a:r>
          </a:p>
        </p:txBody>
      </p:sp>
    </p:spTree>
    <p:extLst>
      <p:ext uri="{BB962C8B-B14F-4D97-AF65-F5344CB8AC3E}">
        <p14:creationId xmlns:p14="http://schemas.microsoft.com/office/powerpoint/2010/main" val="3357669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E19094C-BD57-48BA-A2FB-9F937B2B4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" y="130604"/>
            <a:ext cx="11649456" cy="71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just">
              <a:spcBef>
                <a:spcPct val="0"/>
              </a:spcBef>
            </a:pPr>
            <a:r>
              <a:rPr lang="pt-BR" altLang="pt-BR" sz="2800" b="1" dirty="0">
                <a:ea typeface="+mj-ea"/>
                <a:cs typeface="Arial" pitchFamily="34" charset="0"/>
              </a:rPr>
              <a:t>Relatório de atualização das informações do Portal da LAI do Coren RO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262CF57-20BF-43E7-A38C-E3C592466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621" y="1244165"/>
            <a:ext cx="7716758" cy="545191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8A9AFB2-DB67-46E4-8625-8A8666FBF555}"/>
              </a:ext>
            </a:extLst>
          </p:cNvPr>
          <p:cNvSpPr txBox="1"/>
          <p:nvPr/>
        </p:nvSpPr>
        <p:spPr>
          <a:xfrm>
            <a:off x="274170" y="6419076"/>
            <a:ext cx="17301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800"/>
            </a:lvl1pPr>
          </a:lstStyle>
          <a:p>
            <a:pPr algn="just"/>
            <a:r>
              <a:rPr lang="pt-BR" sz="1200" b="1" dirty="0"/>
              <a:t>Referência</a:t>
            </a:r>
            <a:r>
              <a:rPr lang="pt-BR" sz="1200" dirty="0"/>
              <a:t>: março/2022</a:t>
            </a:r>
          </a:p>
        </p:txBody>
      </p:sp>
    </p:spTree>
    <p:extLst>
      <p:ext uri="{BB962C8B-B14F-4D97-AF65-F5344CB8AC3E}">
        <p14:creationId xmlns:p14="http://schemas.microsoft.com/office/powerpoint/2010/main" val="5425210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6F59C75-F396-4118-B90A-4F38799FA1CB}"/>
              </a:ext>
            </a:extLst>
          </p:cNvPr>
          <p:cNvSpPr/>
          <p:nvPr/>
        </p:nvSpPr>
        <p:spPr>
          <a:xfrm>
            <a:off x="518160" y="1160788"/>
            <a:ext cx="1115568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 algn="just">
              <a:spcBef>
                <a:spcPts val="600"/>
              </a:spcBef>
              <a:spcAft>
                <a:spcPts val="600"/>
              </a:spcAft>
            </a:pPr>
            <a:r>
              <a:rPr lang="pt-BR" sz="1400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122. Diante do exposto, submetem-se os autos à consideração superior, propondo:</a:t>
            </a:r>
          </a:p>
          <a:p>
            <a:pPr marR="180340" algn="just">
              <a:spcBef>
                <a:spcPts val="600"/>
              </a:spcBef>
              <a:spcAft>
                <a:spcPts val="600"/>
              </a:spcAft>
            </a:pPr>
            <a:r>
              <a:rPr lang="pt-BR" sz="1400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122.1 Considerar parcialmente cumpridas as determinações contidas no item 9.1 do Acórdão 96/2016-Plenário;</a:t>
            </a:r>
          </a:p>
          <a:p>
            <a:pPr marR="180340" algn="just">
              <a:spcBef>
                <a:spcPts val="600"/>
              </a:spcBef>
              <a:spcAft>
                <a:spcPts val="600"/>
              </a:spcAft>
            </a:pPr>
            <a:r>
              <a:rPr lang="pt-BR" sz="1400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122.2 Determinar aos Conselhos Federais de Fiscalização Profissional que encaminhem cópia da decisão adotada, acompanhada do relatório e voto, bem como desta instrução, aos seus Conselhos Regionais vinculados, a fim de que continuem orientando e supervisionando o cumprimento da Lei n 12.527/2011 (Lei de Acesso à Informação) no respectivo sistema profissional; </a:t>
            </a:r>
          </a:p>
          <a:p>
            <a:pPr marR="180340" algn="just">
              <a:spcBef>
                <a:spcPts val="600"/>
              </a:spcBef>
              <a:spcAft>
                <a:spcPts val="600"/>
              </a:spcAft>
            </a:pPr>
            <a:r>
              <a:rPr lang="pt-BR" sz="1400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122.3 Dar ciência aos Conselhos Federais de Fiscalização Profissional de que a divulgação ativa de informações em seus portais na rede mundial de computadores sem os atributos de primariedade, integralidade, atualidade, disponibilidade, autenticidade e granularidade, conforme identificado neste monitoramento, afronta a Lei 12.527/2011 (Lei de Acesso à Informação);</a:t>
            </a:r>
          </a:p>
          <a:p>
            <a:pPr marR="180340" algn="just">
              <a:spcBef>
                <a:spcPts val="600"/>
              </a:spcBef>
              <a:spcAft>
                <a:spcPts val="600"/>
              </a:spcAft>
            </a:pPr>
            <a:r>
              <a:rPr lang="pt-BR" sz="1400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122.4 Determinar a Secex-RS que:</a:t>
            </a:r>
          </a:p>
          <a:p>
            <a:pPr marR="180340" algn="just">
              <a:spcBef>
                <a:spcPts val="600"/>
              </a:spcBef>
              <a:spcAft>
                <a:spcPts val="600"/>
              </a:spcAft>
            </a:pPr>
            <a:r>
              <a:rPr lang="pt-BR" sz="1400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122.4.1 autue apartados para examinar de maneira individualizada o baixo nível de transparência identificada em determinados conselhos, considerando o escore individual, escore médio, porte do conselho e porte do sistema profissional; </a:t>
            </a:r>
          </a:p>
          <a:p>
            <a:pPr marR="180340" algn="just">
              <a:spcBef>
                <a:spcPts val="600"/>
              </a:spcBef>
              <a:spcAft>
                <a:spcPts val="600"/>
              </a:spcAft>
            </a:pPr>
            <a:r>
              <a:rPr lang="pt-BR" sz="1400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122.4.2 estabeleça mecanismos de acompanhamento do cumprimento da Lei 12.527/2011 (Lei de Acesso à Informação) pelos conselhos de fiscalização profissional no âmbito dos relatórios anuais de gestão;</a:t>
            </a:r>
          </a:p>
          <a:p>
            <a:pPr marR="180340" algn="just">
              <a:spcBef>
                <a:spcPts val="600"/>
              </a:spcBef>
              <a:spcAft>
                <a:spcPts val="600"/>
              </a:spcAft>
            </a:pPr>
            <a:r>
              <a:rPr lang="pt-BR" sz="1400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122.4.3 divulgue os resultados do presente monitoramento junto: </a:t>
            </a:r>
          </a:p>
          <a:p>
            <a:pPr marR="180340" algn="just">
              <a:spcBef>
                <a:spcPts val="600"/>
              </a:spcBef>
              <a:spcAft>
                <a:spcPts val="600"/>
              </a:spcAft>
            </a:pPr>
            <a:r>
              <a:rPr lang="pt-BR" sz="1400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122.4.3.1 aos Conselhos Federais de Fiscalização Profissional;</a:t>
            </a:r>
          </a:p>
          <a:p>
            <a:pPr marR="180340" algn="just">
              <a:spcBef>
                <a:spcPts val="600"/>
              </a:spcBef>
              <a:spcAft>
                <a:spcPts val="600"/>
              </a:spcAft>
            </a:pPr>
            <a:r>
              <a:rPr lang="pt-BR" sz="1400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122.4.3.2 ao Ministério da Transparência e Controladoria-Geral da União, como subsídio ao acompanhamento da implantação da Lei 12.527/2011 (Lei de Acesso à Informação) pelos conselhos de fiscalização profissional;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5331403-DC0D-4C28-B91B-3D22490EF944}"/>
              </a:ext>
            </a:extLst>
          </p:cNvPr>
          <p:cNvSpPr txBox="1"/>
          <p:nvPr/>
        </p:nvSpPr>
        <p:spPr>
          <a:xfrm>
            <a:off x="158495" y="260520"/>
            <a:ext cx="11675532" cy="593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defPPr>
              <a:defRPr lang="pt-BR"/>
            </a:defPPr>
            <a:lvl1pPr>
              <a:spcBef>
                <a:spcPct val="0"/>
              </a:spcBef>
              <a:buNone/>
              <a:defRPr sz="4400" b="1">
                <a:ea typeface="+mj-ea"/>
                <a:cs typeface="Arial" pitchFamily="34" charset="0"/>
              </a:defRPr>
            </a:lvl1pPr>
          </a:lstStyle>
          <a:p>
            <a:r>
              <a:rPr lang="pt-BR" sz="3600" dirty="0"/>
              <a:t>Lei de Acesso à Informação: Recomendações e cuidados</a:t>
            </a: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584F49A7-7A0D-4D5A-941B-0EA0F2671C95}"/>
              </a:ext>
            </a:extLst>
          </p:cNvPr>
          <p:cNvSpPr/>
          <p:nvPr/>
        </p:nvSpPr>
        <p:spPr>
          <a:xfrm>
            <a:off x="91439" y="2039112"/>
            <a:ext cx="426721" cy="4140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D7C785A4-7FD3-4585-8863-052F7B00C365}"/>
              </a:ext>
            </a:extLst>
          </p:cNvPr>
          <p:cNvSpPr/>
          <p:nvPr/>
        </p:nvSpPr>
        <p:spPr>
          <a:xfrm>
            <a:off x="91437" y="4486656"/>
            <a:ext cx="426721" cy="4140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66514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9D8A52-1D65-4E51-8E01-E0D555D0AAB9}"/>
              </a:ext>
            </a:extLst>
          </p:cNvPr>
          <p:cNvSpPr txBox="1">
            <a:spLocks/>
          </p:cNvSpPr>
          <p:nvPr/>
        </p:nvSpPr>
        <p:spPr>
          <a:xfrm>
            <a:off x="1249378" y="1915259"/>
            <a:ext cx="9619307" cy="1147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Considerações Finais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94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78A68297-A6BF-49B6-B7E2-22C58FCB0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893" y="1126250"/>
            <a:ext cx="5616214" cy="558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063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2C36463-FC70-49F4-959D-B1C8B0AAEC25}"/>
              </a:ext>
            </a:extLst>
          </p:cNvPr>
          <p:cNvSpPr/>
          <p:nvPr/>
        </p:nvSpPr>
        <p:spPr>
          <a:xfrm>
            <a:off x="553094" y="1236092"/>
            <a:ext cx="1090879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Acompanhar a atualização dos Portais da Transparência do Sistema Cofen-Conselhos Regionais.</a:t>
            </a: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Elaborar indicadores de gestão para acompanhamento do desempenho do Sistema Cofen-Conselhos Regionais.</a:t>
            </a: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Melhorar o controle de Comissões, Câmaras Técnicas e Grupos de Trabalho no que se refere a entrega de resultados à instituição. </a:t>
            </a: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Solicitar maior comprometimento dos empregados públicos e comissionados com a instituição e a gestão da instituição.</a:t>
            </a:r>
          </a:p>
          <a:p>
            <a:pPr marL="342900" lvl="0" indent="-34290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Sensibilizar o Sistema Cofen-Conselhos Regionais quanto a atender as demandas internas e externas de solicitação de informações sob sua responsabilidade.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C61BD3D-B478-4E72-9D7D-ACC597993A65}"/>
              </a:ext>
            </a:extLst>
          </p:cNvPr>
          <p:cNvSpPr txBox="1">
            <a:spLocks/>
          </p:cNvSpPr>
          <p:nvPr/>
        </p:nvSpPr>
        <p:spPr>
          <a:xfrm>
            <a:off x="740664" y="198042"/>
            <a:ext cx="9619307" cy="6614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Considerações Finais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876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77B855-3B86-4A9D-B58F-8F29933AC1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5"/>
            <a:ext cx="12192000" cy="69384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BADEFCE-F3AE-4E60-BA8A-15A16C0251FC}"/>
              </a:ext>
            </a:extLst>
          </p:cNvPr>
          <p:cNvSpPr txBox="1"/>
          <p:nvPr/>
        </p:nvSpPr>
        <p:spPr>
          <a:xfrm>
            <a:off x="6876288" y="731715"/>
            <a:ext cx="53157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Estamos aqui para fazer a diferença.</a:t>
            </a:r>
          </a:p>
          <a:p>
            <a:r>
              <a:rPr lang="pt-BR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pt-BR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Se não, porque estar aqui?</a:t>
            </a:r>
          </a:p>
        </p:txBody>
      </p:sp>
    </p:spTree>
    <p:extLst>
      <p:ext uri="{BB962C8B-B14F-4D97-AF65-F5344CB8AC3E}">
        <p14:creationId xmlns:p14="http://schemas.microsoft.com/office/powerpoint/2010/main" val="27243937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1697735" y="46208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500" b="1" dirty="0"/>
              <a:t>Obrigado!!!</a:t>
            </a:r>
            <a:endParaRPr lang="pt-BR" sz="11500" dirty="0"/>
          </a:p>
        </p:txBody>
      </p:sp>
      <p:pic>
        <p:nvPicPr>
          <p:cNvPr id="3" name="Picture 2" descr="http://www.crato.org/chapadadoararipe/wp-content/uploads/2014/04/Facebook-layouts-blog-post_small.jpg">
            <a:extLst>
              <a:ext uri="{FF2B5EF4-FFF2-40B4-BE49-F238E27FC236}">
                <a16:creationId xmlns:a16="http://schemas.microsoft.com/office/drawing/2014/main" id="{D944FC91-5779-408D-B565-E822B1CB3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3369" b="15330"/>
          <a:stretch>
            <a:fillRect/>
          </a:stretch>
        </p:blipFill>
        <p:spPr bwMode="auto">
          <a:xfrm>
            <a:off x="4881554" y="3391545"/>
            <a:ext cx="1214446" cy="1143008"/>
          </a:xfrm>
          <a:prstGeom prst="rect">
            <a:avLst/>
          </a:prstGeom>
          <a:noFill/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40D7DBE-3583-40DE-B666-05E032B3FD51}"/>
              </a:ext>
            </a:extLst>
          </p:cNvPr>
          <p:cNvSpPr txBox="1"/>
          <p:nvPr/>
        </p:nvSpPr>
        <p:spPr>
          <a:xfrm>
            <a:off x="5243042" y="2849689"/>
            <a:ext cx="170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Nossos contatos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9796F5A-AD55-4B80-B59E-19160AF19DEB}"/>
              </a:ext>
            </a:extLst>
          </p:cNvPr>
          <p:cNvSpPr txBox="1"/>
          <p:nvPr/>
        </p:nvSpPr>
        <p:spPr>
          <a:xfrm>
            <a:off x="5015879" y="4522411"/>
            <a:ext cx="1023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 err="1"/>
              <a:t>cofen</a:t>
            </a:r>
            <a:endParaRPr lang="pt-BR" dirty="0"/>
          </a:p>
        </p:txBody>
      </p:sp>
      <p:pic>
        <p:nvPicPr>
          <p:cNvPr id="6" name="Picture 4" descr="http://www.portalternurafm.com.br/img_bd2/noticias/2/62992/1/url.png">
            <a:extLst>
              <a:ext uri="{FF2B5EF4-FFF2-40B4-BE49-F238E27FC236}">
                <a16:creationId xmlns:a16="http://schemas.microsoft.com/office/drawing/2014/main" id="{54E91AF4-58BF-42A4-979E-6936A5C1E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8012" y="3391425"/>
            <a:ext cx="1044000" cy="1044000"/>
          </a:xfrm>
          <a:prstGeom prst="rect">
            <a:avLst/>
          </a:prstGeom>
          <a:noFill/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B759840-8901-426B-A353-A0AD11361257}"/>
              </a:ext>
            </a:extLst>
          </p:cNvPr>
          <p:cNvSpPr/>
          <p:nvPr/>
        </p:nvSpPr>
        <p:spPr>
          <a:xfrm>
            <a:off x="6493143" y="4522291"/>
            <a:ext cx="167312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/>
              <a:t>@Cofen_oficial</a:t>
            </a:r>
          </a:p>
        </p:txBody>
      </p:sp>
      <p:pic>
        <p:nvPicPr>
          <p:cNvPr id="9" name="Picture 6" descr="http://www.iconesbr.net/iconesbr/2008/07/646/646_256x256.png">
            <a:extLst>
              <a:ext uri="{FF2B5EF4-FFF2-40B4-BE49-F238E27FC236}">
                <a16:creationId xmlns:a16="http://schemas.microsoft.com/office/drawing/2014/main" id="{4CE68F0E-43AA-4000-B992-A2261D97D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9210" y="3391545"/>
            <a:ext cx="1080000" cy="1080000"/>
          </a:xfrm>
          <a:prstGeom prst="rect">
            <a:avLst/>
          </a:prstGeom>
          <a:noFill/>
        </p:spPr>
      </p:pic>
      <p:sp>
        <p:nvSpPr>
          <p:cNvPr id="10" name="CaixaDeTexto 8">
            <a:extLst>
              <a:ext uri="{FF2B5EF4-FFF2-40B4-BE49-F238E27FC236}">
                <a16:creationId xmlns:a16="http://schemas.microsoft.com/office/drawing/2014/main" id="{3A04B787-D3EC-4EC2-9E05-78DC5AA32F2A}"/>
              </a:ext>
            </a:extLst>
          </p:cNvPr>
          <p:cNvSpPr txBox="1"/>
          <p:nvPr/>
        </p:nvSpPr>
        <p:spPr>
          <a:xfrm>
            <a:off x="2578092" y="4522411"/>
            <a:ext cx="1877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www.cofen.gov.br</a:t>
            </a:r>
          </a:p>
        </p:txBody>
      </p:sp>
      <p:pic>
        <p:nvPicPr>
          <p:cNvPr id="11" name="Picture 2" descr="Resultado de imagem para icone instagram">
            <a:extLst>
              <a:ext uri="{FF2B5EF4-FFF2-40B4-BE49-F238E27FC236}">
                <a16:creationId xmlns:a16="http://schemas.microsoft.com/office/drawing/2014/main" id="{3F0F9816-D72E-4EA7-B156-F87AC9BD9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50857" t="5040" b="4241"/>
          <a:stretch>
            <a:fillRect/>
          </a:stretch>
        </p:blipFill>
        <p:spPr bwMode="auto">
          <a:xfrm>
            <a:off x="8563415" y="3391425"/>
            <a:ext cx="1072689" cy="1080120"/>
          </a:xfrm>
          <a:prstGeom prst="rect">
            <a:avLst/>
          </a:prstGeom>
          <a:noFill/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3254722A-F315-4EF9-98B3-9EC57E01E801}"/>
              </a:ext>
            </a:extLst>
          </p:cNvPr>
          <p:cNvSpPr/>
          <p:nvPr/>
        </p:nvSpPr>
        <p:spPr>
          <a:xfrm>
            <a:off x="8328247" y="4540081"/>
            <a:ext cx="167312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 err="1"/>
              <a:t>cofen_oficial</a:t>
            </a:r>
            <a:endParaRPr lang="pt-BR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094AA12-481F-4320-9D3B-1FCC9915B5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2" b="20409"/>
          <a:stretch/>
        </p:blipFill>
        <p:spPr>
          <a:xfrm>
            <a:off x="736" y="0"/>
            <a:ext cx="3879602" cy="1099239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839D8980-27EB-407F-B38A-A0E6D5EEEF02}"/>
              </a:ext>
            </a:extLst>
          </p:cNvPr>
          <p:cNvSpPr/>
          <p:nvPr/>
        </p:nvSpPr>
        <p:spPr>
          <a:xfrm>
            <a:off x="82729" y="5503359"/>
            <a:ext cx="384740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latin typeface="Arial" pitchFamily="34" charset="0"/>
                <a:cs typeface="Arial" pitchFamily="34" charset="0"/>
              </a:rPr>
              <a:t>Dr. Marcelo Felipe Moreira Persegona</a:t>
            </a:r>
            <a:endParaRPr lang="pt-BR" sz="1600" dirty="0">
              <a:latin typeface="Arial" pitchFamily="34" charset="0"/>
              <a:cs typeface="Arial" pitchFamily="34" charset="0"/>
            </a:endParaRPr>
          </a:p>
          <a:p>
            <a:r>
              <a:rPr lang="pt-BR" sz="1200" dirty="0">
                <a:latin typeface="Arial" pitchFamily="34" charset="0"/>
                <a:cs typeface="Arial" pitchFamily="34" charset="0"/>
              </a:rPr>
              <a:t>Assessor de Planejamento e Gestão </a:t>
            </a:r>
          </a:p>
          <a:p>
            <a:r>
              <a:rPr lang="pt-BR" sz="1200" dirty="0">
                <a:latin typeface="Arial" pitchFamily="34" charset="0"/>
                <a:cs typeface="Arial" pitchFamily="34" charset="0"/>
              </a:rPr>
              <a:t>marcelo.persegona@cofen.gov.br</a:t>
            </a:r>
          </a:p>
          <a:p>
            <a:r>
              <a:rPr lang="pt-BR" sz="1200" dirty="0">
                <a:latin typeface="Arial" pitchFamily="34" charset="0"/>
                <a:cs typeface="Arial" pitchFamily="34" charset="0"/>
              </a:rPr>
              <a:t>+55 61 99983-3686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437245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3048314" y="1020109"/>
            <a:ext cx="8334599" cy="459700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Doutora em Medicina e Saúde, Betânia Maria Pereira dos Santos é professora da Universidade Federal da Paraíba (UFPB), onde coordena o curso técnico de Enfermagem. Integra o Comitê de Ética em Pesquisa do Hospital Universitário Lauro Wanderley e a Câmara Técnica de Educação e Pesquisa do Cofen. Coordena a comissão científica do Congresso Brasileiro dos Conselhos de Enfermagem (CBCENF). Foi conselheira federal por duas gestões (2006-2008 e 2009-2012) e integrou a diretoria do Coren-PB por dois mandatos (2012-2014 e 2015-2017).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F6AAA1B-8682-46C5-915A-7725865AC4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9" t="16266" r="14489" b="17154"/>
          <a:stretch/>
        </p:blipFill>
        <p:spPr>
          <a:xfrm>
            <a:off x="229050" y="1359760"/>
            <a:ext cx="3035357" cy="375173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7590C346-3EB2-49C0-BA74-18DC68EAAB3F}"/>
              </a:ext>
            </a:extLst>
          </p:cNvPr>
          <p:cNvSpPr/>
          <p:nvPr/>
        </p:nvSpPr>
        <p:spPr>
          <a:xfrm>
            <a:off x="378734" y="262615"/>
            <a:ext cx="114345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Apresentação – Presidente do </a:t>
            </a:r>
            <a:r>
              <a:rPr lang="pt-BR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Cofen</a:t>
            </a:r>
            <a:endParaRPr lang="pt-BR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114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705193A-9328-447E-8477-89A68906F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309" y="1170431"/>
            <a:ext cx="3314891" cy="557871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2016C7D-EC2E-4AC6-B1AE-D6F18F666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922" y="1990725"/>
            <a:ext cx="5591175" cy="287655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B36F799-444B-4BD8-B355-312CD46536E6}"/>
              </a:ext>
            </a:extLst>
          </p:cNvPr>
          <p:cNvSpPr/>
          <p:nvPr/>
        </p:nvSpPr>
        <p:spPr>
          <a:xfrm>
            <a:off x="378734" y="262615"/>
            <a:ext cx="114345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Conselheiros Federais</a:t>
            </a:r>
          </a:p>
        </p:txBody>
      </p:sp>
    </p:spTree>
    <p:extLst>
      <p:ext uri="{BB962C8B-B14F-4D97-AF65-F5344CB8AC3E}">
        <p14:creationId xmlns:p14="http://schemas.microsoft.com/office/powerpoint/2010/main" val="3727937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C4D8D6F-1FBE-4EEA-9077-31B9F3EA602E}"/>
              </a:ext>
            </a:extLst>
          </p:cNvPr>
          <p:cNvSpPr/>
          <p:nvPr/>
        </p:nvSpPr>
        <p:spPr>
          <a:xfrm>
            <a:off x="329184" y="1563749"/>
            <a:ext cx="11146536" cy="4430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Sistema Cofen/Conselhos Regionais de Enfermagem,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criado pela Lei 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nr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5.905, de 12 de julho de 1973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, é constituído pelo conjunto das Autarquias Federais Fiscalizadoras do exercício da profissão de Enfermagem, e tem por finalidade a normatividade, disciplina e fiscalização do exercício da Enfermagem, e da observância de seus princípios éticos profissionais.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Cada Conselho é dotado de personalidade jurídica de direito público, com autonomia administrativa, financeira, patrimonial, orçamentária e política, sem qualquer vínculo funcional ou hierárquico com os órgãos da Administração Pública.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No atendimento de suas finalidades, o Sistema Cofen/Conselhos Regionais de Enfermagem exerce ações deliberativas, administrativas ou executivas, normativo regulamentares, contenciosas e disciplinares.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C801B46-D2B1-431D-AF94-B88394CC8C67}"/>
              </a:ext>
            </a:extLst>
          </p:cNvPr>
          <p:cNvSpPr/>
          <p:nvPr/>
        </p:nvSpPr>
        <p:spPr>
          <a:xfrm>
            <a:off x="378734" y="262615"/>
            <a:ext cx="114345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Sistema Cofen/Conselhos Regionais</a:t>
            </a:r>
          </a:p>
        </p:txBody>
      </p:sp>
    </p:spTree>
    <p:extLst>
      <p:ext uri="{BB962C8B-B14F-4D97-AF65-F5344CB8AC3E}">
        <p14:creationId xmlns:p14="http://schemas.microsoft.com/office/powerpoint/2010/main" val="1861419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calizacao_subsecao">
            <a:extLst>
              <a:ext uri="{FF2B5EF4-FFF2-40B4-BE49-F238E27FC236}">
                <a16:creationId xmlns:a16="http://schemas.microsoft.com/office/drawing/2014/main" id="{660867F0-06F1-4137-B685-8D89A2883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7521" r="26324" b="10863"/>
          <a:stretch>
            <a:fillRect/>
          </a:stretch>
        </p:blipFill>
        <p:spPr bwMode="auto">
          <a:xfrm>
            <a:off x="5440680" y="1180247"/>
            <a:ext cx="6372587" cy="512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CA1A182D-8F92-4E79-9AC0-D97010C31F96}"/>
              </a:ext>
            </a:extLst>
          </p:cNvPr>
          <p:cNvSpPr/>
          <p:nvPr/>
        </p:nvSpPr>
        <p:spPr>
          <a:xfrm>
            <a:off x="378734" y="262615"/>
            <a:ext cx="114345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Sistema Cofen/Conselhos Regionais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6066716-1BBF-43A1-8917-409A474E2BF9}"/>
              </a:ext>
            </a:extLst>
          </p:cNvPr>
          <p:cNvSpPr/>
          <p:nvPr/>
        </p:nvSpPr>
        <p:spPr>
          <a:xfrm>
            <a:off x="351301" y="1180249"/>
            <a:ext cx="4906499" cy="4554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Conselho Federal de Enfermagem (Cofen), com sede na capital federal e jurisdição em todo o território nacional, é a unidade central do Sistema, e os Conselhos Regionais de Enfermagem (</a:t>
            </a:r>
            <a:r>
              <a:rPr lang="pt-B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Coren-s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são unidades a ele vinculadas.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 </a:t>
            </a:r>
            <a:r>
              <a:rPr lang="pt-B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Coren-s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subordinados ao Cofen, são órgãos executores da disciplina e fiscalização profissional, e têm jurisdição no Distrito Federal e Estados onde se localizam, com sede e foro nas respectivas capitais.</a:t>
            </a:r>
          </a:p>
        </p:txBody>
      </p:sp>
    </p:spTree>
    <p:extLst>
      <p:ext uri="{BB962C8B-B14F-4D97-AF65-F5344CB8AC3E}">
        <p14:creationId xmlns:p14="http://schemas.microsoft.com/office/powerpoint/2010/main" val="2161953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6AB122-A77F-420A-896B-D7D4788810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3"/>
          <a:stretch/>
        </p:blipFill>
        <p:spPr>
          <a:xfrm>
            <a:off x="1918253" y="1181100"/>
            <a:ext cx="8039133" cy="5579893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56BC539-B9DF-4427-AD39-5DE0470700FF}"/>
              </a:ext>
            </a:extLst>
          </p:cNvPr>
          <p:cNvSpPr/>
          <p:nvPr/>
        </p:nvSpPr>
        <p:spPr>
          <a:xfrm>
            <a:off x="378734" y="262615"/>
            <a:ext cx="114345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Presidentes do Sistema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Cofen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/Conselhos Regionais</a:t>
            </a:r>
          </a:p>
        </p:txBody>
      </p:sp>
    </p:spTree>
    <p:extLst>
      <p:ext uri="{BB962C8B-B14F-4D97-AF65-F5344CB8AC3E}">
        <p14:creationId xmlns:p14="http://schemas.microsoft.com/office/powerpoint/2010/main" val="25323545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4709</TotalTime>
  <Words>2317</Words>
  <Application>Microsoft Office PowerPoint</Application>
  <PresentationFormat>Widescreen</PresentationFormat>
  <Paragraphs>342</Paragraphs>
  <Slides>42</Slides>
  <Notes>4</Notes>
  <HiddenSlides>3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51" baseType="lpstr">
      <vt:lpstr>Ancizar Sans Light</vt:lpstr>
      <vt:lpstr>Arial</vt:lpstr>
      <vt:lpstr>Calibri</vt:lpstr>
      <vt:lpstr>Calibri Light</vt:lpstr>
      <vt:lpstr>Courier New</vt:lpstr>
      <vt:lpstr>Minion Pro</vt:lpstr>
      <vt:lpstr>Symbol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Resultados Alcançados pelo Cofen em 2015</dc:title>
  <dc:creator>Marcelo Felipe Moreira Persegona</dc:creator>
  <cp:lastModifiedBy>Marcelo Felipe Moreira Persegona</cp:lastModifiedBy>
  <cp:revision>353</cp:revision>
  <dcterms:created xsi:type="dcterms:W3CDTF">2016-02-24T13:08:13Z</dcterms:created>
  <dcterms:modified xsi:type="dcterms:W3CDTF">2022-04-11T10:58:25Z</dcterms:modified>
</cp:coreProperties>
</file>