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2" roundtripDataSignature="AMtx7miPBr6+qtN4nr0LYzBO9uudZXaU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5CB867-CCCE-4DDA-AEAF-E6C1A38FFCB1}">
  <a:tblStyle styleId="{245CB867-CCCE-4DDA-AEAF-E6C1A38FFCB1}" styleName="Table_0"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/>
        <a:fill>
          <a:solidFill>
            <a:srgbClr val="2DA2BF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/>
        <a:fill>
          <a:solidFill>
            <a:srgbClr val="2DA2BF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DA2B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DA2B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61CE1F-27A2-4C3D-A7FA-E31DC1842C3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CEF7663-BB1B-44BF-BFC9-B5F0502B700C}" styleName="Table_2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DA3110-CDB5-441E-9DDE-038109DACEDB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464578-D11E-42D0-96E2-B5BFADAAD62A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customschemas.google.com/relationships/presentationmetadata" Target="metadata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1b53a1a4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21b53a1a4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21b53a1a41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2402aa5f0b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6" name="Google Shape;966;g12402aa5f0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2402aa5f0b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4" name="Google Shape;974;g12402aa5f0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21ca91479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g121ca914793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3" name="Google Shape;983;g121ca914793_1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102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121ca914793_1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1" name="Google Shape;991;g121ca914793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6eea4108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0" name="Google Shape;1000;g106eea410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7" name="Google Shape;100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1b53a1a4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21b53a1a41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121b53a1a41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1b53a1a4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21b53a1a41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121b53a1a41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402aa5f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2402aa5f0b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2402aa5f0b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402aa5f0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2402aa5f0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1b53a1a4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21b53a1a41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21b53a1a41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1b53a1a41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21b53a1a4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1ca914793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21ca914793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121ca914793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1ca914793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121ca914793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1b53a1a4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21b53a1a41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121b53a1a41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1a3293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1a32933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21a32933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1b53a1a4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21b53a1a41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21b53a1a41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1b53a1a4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21b53a1a4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121b53a1a41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1b53a1a4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21b53a1a41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121b53a1a41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1b53a1a4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121b53a1a4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121b53a1a4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1b53a1a4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21b53a1a41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121b53a1a41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402aa5f0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2402aa5f0b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12402aa5f0b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3f1f9825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123f1f98251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123f1f98251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3f1f98251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123f1f9825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3f1f98251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123f1f9825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3f1f98251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23f1f9825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a329335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1a329335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21a329335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3f1f98251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123f1f98251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3f1f98251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123f1f9825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3f1f98251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123f1f9825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3f1f98251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23f1f9825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23f1f98251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123f1f9825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3f1f9825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23f1f98251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123f1f98251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3f1f98251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123f1f9825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3f1f98251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123f1f9825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3f1f98251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g123f1f9825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23f1f98251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g123f1f9825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c51254b4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ec51254b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23f1f98251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123f1f9825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23f1f98251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23f1f98251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123f1f98251_0_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3f1f98251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g123f1f9825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23f1f98251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123f1f9825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23f1f98251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123f1f98251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23f1f98251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123f1f9825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23f1f98251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123f1f98251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3f1f98251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123f1f9825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23f1f98251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g123f1f9825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23f1f98251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123f1f9825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c51254b44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ec51254b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23f1f98251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g123f1f98251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23f1f98251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g123f1f98251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23f1f98251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g123f1f9825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6eea4108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106eea41082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g106eea41082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6eea41082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106eea4108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6eea4108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06eea41082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g106eea41082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06eea4108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106eea41082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g106eea41082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2402aa5f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12402aa5f0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g12402aa5f0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6eea4108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106eea41082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g106eea41082_0_2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6eea4108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106eea41082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g106eea4108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3f1f9825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23f1f9825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ea4108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106eea4108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g106eea4108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6eea41082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g106eea41082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3f1f98251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23f1f98251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123f1f98251_0_4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06eea4108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g106eea4108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23f1f98251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123f1f98251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06eea4108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g106eea4108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3f1f98251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123f1f98251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21b53a1a41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g121b53a1a41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6" name="Google Shape;696;g121b53a1a41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21b53a1a41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121b53a1a4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21b53a1a41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g121b53a1a4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1b53a1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21b53a1a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21b53a1a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21b53a1a4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121b53a1a41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6" name="Google Shape;716;g121b53a1a41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21b53a1a4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121b53a1a4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21ca9147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g121ca91479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g121ca91479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21ca91479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g121ca91479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21ca91479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g121ca91479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2402aa5f0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g12402aa5f0b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g12402aa5f0b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402aa5f0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g12402aa5f0b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g12402aa5f0b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76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2402aa5f0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12402aa5f0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2402aa5f0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g12402aa5f0b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8" name="Google Shape;778;g12402aa5f0b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2402aa5f0b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6" name="Google Shape;786;g12402aa5f0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1b53a1a4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21b53a1a4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21b53a1a4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2402aa5f0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12402aa5f0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g12402aa5f0b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80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2402aa5f0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12402aa5f0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2402aa5f0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12402aa5f0b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g12402aa5f0b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2402aa5f0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g12402aa5f0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2402aa5f0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2402aa5f0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2402aa5f0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g12402aa5f0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2402aa5f0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g12402aa5f0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2402aa5f0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g12402aa5f0b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8" name="Google Shape;848;g12402aa5f0b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2402aa5f0b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12402aa5f0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23f1f98251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g123f1f98251_0_7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8" name="Google Shape;868;g123f1f98251_0_7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1b53a1a41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21b53a1a4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23f1f98251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g123f1f98251_0_8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g123f1f98251_0_8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90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23f1f98251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g123f1f98251_0_8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5" name="Google Shape;885;g123f1f98251_0_8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91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23f1f98251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g123f1f98251_0_8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4" name="Google Shape;894;g123f1f98251_0_8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92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23f1f98251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g123f1f98251_0_8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g123f1f98251_0_8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93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3f1f98251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g123f1f98251_0_8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3" name="Google Shape;913;g123f1f98251_0_8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94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23f1f9825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" name="Google Shape;921;g123f1f98251_0_8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2" name="Google Shape;922;g123f1f98251_0_8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95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23f1f98251_0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123f1f98251_0_8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1" name="Google Shape;931;g123f1f98251_0_8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96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21b53a1a4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g121b53a1a41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0" name="Google Shape;940;g121b53a1a41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97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21b53a1a4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8" name="Google Shape;948;g121b53a1a41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9" name="Google Shape;949;g121b53a1a41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98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3f1f98251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7" name="Google Shape;957;g123f1f98251_0_8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8" name="Google Shape;958;g123f1f98251_0_8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3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3"/>
          <p:cNvSpPr txBox="1">
            <a:spLocks noGrp="1"/>
          </p:cNvSpPr>
          <p:nvPr>
            <p:ph type="body" idx="1"/>
          </p:nvPr>
        </p:nvSpPr>
        <p:spPr>
          <a:xfrm>
            <a:off x="838200" y="2151303"/>
            <a:ext cx="10515600" cy="40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body" idx="1"/>
          </p:nvPr>
        </p:nvSpPr>
        <p:spPr>
          <a:xfrm rot="5400000">
            <a:off x="4083171" y="-1093668"/>
            <a:ext cx="402565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4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67" descr="Resultado de imagem para cofen"/>
          <p:cNvPicPr preferRelativeResize="0"/>
          <p:nvPr/>
        </p:nvPicPr>
        <p:blipFill rotWithShape="1">
          <a:blip r:embed="rId2">
            <a:alphaModFix/>
          </a:blip>
          <a:srcRect l="16127" t="16112" r="74425" b="16082"/>
          <a:stretch/>
        </p:blipFill>
        <p:spPr>
          <a:xfrm>
            <a:off x="10147300" y="1020763"/>
            <a:ext cx="2044700" cy="462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69" name="Google Shape;69;p67" descr="Resultado de imagem para cof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5655"/>
            <a:ext cx="2694087" cy="8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7"/>
          <p:cNvSpPr/>
          <p:nvPr/>
        </p:nvSpPr>
        <p:spPr>
          <a:xfrm>
            <a:off x="0" y="6108700"/>
            <a:ext cx="12192000" cy="144342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7"/>
          <p:cNvSpPr/>
          <p:nvPr/>
        </p:nvSpPr>
        <p:spPr>
          <a:xfrm>
            <a:off x="37477" y="4785294"/>
            <a:ext cx="522514" cy="52251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7"/>
          <p:cNvSpPr/>
          <p:nvPr/>
        </p:nvSpPr>
        <p:spPr>
          <a:xfrm>
            <a:off x="596775" y="5097425"/>
            <a:ext cx="291162" cy="2892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7"/>
          <p:cNvSpPr/>
          <p:nvPr/>
        </p:nvSpPr>
        <p:spPr>
          <a:xfrm>
            <a:off x="75980" y="5438359"/>
            <a:ext cx="754033" cy="6986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7"/>
          <p:cNvSpPr/>
          <p:nvPr/>
        </p:nvSpPr>
        <p:spPr>
          <a:xfrm>
            <a:off x="465980" y="4190741"/>
            <a:ext cx="478355" cy="47835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7"/>
          <p:cNvSpPr/>
          <p:nvPr/>
        </p:nvSpPr>
        <p:spPr>
          <a:xfrm>
            <a:off x="887937" y="4686192"/>
            <a:ext cx="496461" cy="4502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62" descr="Resultado de imagem para cofen"/>
          <p:cNvPicPr preferRelativeResize="0"/>
          <p:nvPr/>
        </p:nvPicPr>
        <p:blipFill rotWithShape="1">
          <a:blip r:embed="rId13">
            <a:alphaModFix/>
          </a:blip>
          <a:srcRect l="16127" t="16112" r="74425" b="16082"/>
          <a:stretch/>
        </p:blipFill>
        <p:spPr>
          <a:xfrm>
            <a:off x="10147300" y="1020763"/>
            <a:ext cx="2044700" cy="462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62" descr="Resultado de imagem para cofe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85655"/>
            <a:ext cx="2694087" cy="8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2"/>
          <p:cNvSpPr/>
          <p:nvPr/>
        </p:nvSpPr>
        <p:spPr>
          <a:xfrm>
            <a:off x="0" y="6108700"/>
            <a:ext cx="12192000" cy="1443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2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62"/>
          <p:cNvSpPr txBox="1">
            <a:spLocks noGrp="1"/>
          </p:cNvSpPr>
          <p:nvPr>
            <p:ph type="body" idx="1"/>
          </p:nvPr>
        </p:nvSpPr>
        <p:spPr>
          <a:xfrm>
            <a:off x="838200" y="2151303"/>
            <a:ext cx="10515600" cy="40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62"/>
          <p:cNvSpPr/>
          <p:nvPr/>
        </p:nvSpPr>
        <p:spPr>
          <a:xfrm>
            <a:off x="37477" y="4785294"/>
            <a:ext cx="522514" cy="52251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2"/>
          <p:cNvSpPr/>
          <p:nvPr/>
        </p:nvSpPr>
        <p:spPr>
          <a:xfrm>
            <a:off x="596775" y="5097425"/>
            <a:ext cx="291162" cy="2892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2"/>
          <p:cNvSpPr/>
          <p:nvPr/>
        </p:nvSpPr>
        <p:spPr>
          <a:xfrm>
            <a:off x="75980" y="5438359"/>
            <a:ext cx="754033" cy="6986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2"/>
          <p:cNvSpPr/>
          <p:nvPr/>
        </p:nvSpPr>
        <p:spPr>
          <a:xfrm>
            <a:off x="465980" y="4190741"/>
            <a:ext cx="478355" cy="47835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2"/>
          <p:cNvSpPr/>
          <p:nvPr/>
        </p:nvSpPr>
        <p:spPr>
          <a:xfrm>
            <a:off x="887937" y="4686192"/>
            <a:ext cx="496461" cy="4502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15 de maio de 2021</a:t>
            </a:r>
            <a:endParaRPr/>
          </a:p>
        </p:txBody>
      </p:sp>
      <p:sp>
        <p:nvSpPr>
          <p:cNvPr id="107" name="Google Shape;10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98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t="-140" b="138"/>
          <a:stretch/>
        </p:blipFill>
        <p:spPr>
          <a:xfrm>
            <a:off x="3581400" y="-32975"/>
            <a:ext cx="861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3581400" y="4976966"/>
            <a:ext cx="8610600" cy="184710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  <a:effectLst>
            <a:outerShdw blurRad="5715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GESTÃO COREN-RO</a:t>
            </a:r>
            <a:r>
              <a:rPr lang="pt-BR" sz="4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r>
              <a:rPr lang="pt-BR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t-BR" sz="4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4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4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(Balanço - 2021)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Juan Irineu Silva Belline Kasprovicz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b="11838"/>
          <a:stretch/>
        </p:blipFill>
        <p:spPr>
          <a:xfrm>
            <a:off x="402925" y="5560013"/>
            <a:ext cx="2743200" cy="6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1b53a1a41_0_48"/>
          <p:cNvSpPr txBox="1">
            <a:spLocks noGrp="1"/>
          </p:cNvSpPr>
          <p:nvPr>
            <p:ph type="title"/>
          </p:nvPr>
        </p:nvSpPr>
        <p:spPr>
          <a:xfrm>
            <a:off x="788850" y="1641900"/>
            <a:ext cx="98961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5500"/>
              <a:t>DIRETORIA DO COREN-RO</a:t>
            </a:r>
            <a:endParaRPr sz="5500"/>
          </a:p>
        </p:txBody>
      </p:sp>
      <p:sp>
        <p:nvSpPr>
          <p:cNvPr id="205" name="Google Shape;205;g121b53a1a41_0_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206" name="Google Shape;206;g121b53a1a41_0_4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21b53a1a41_0_48"/>
          <p:cNvSpPr/>
          <p:nvPr/>
        </p:nvSpPr>
        <p:spPr>
          <a:xfrm>
            <a:off x="788850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GABINETE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08" name="Google Shape;208;g121b53a1a41_0_48"/>
          <p:cNvSpPr/>
          <p:nvPr/>
        </p:nvSpPr>
        <p:spPr>
          <a:xfrm>
            <a:off x="2747401" y="3746650"/>
            <a:ext cx="18978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PROCURADORIAGERAL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09" name="Google Shape;209;g121b53a1a41_0_48"/>
          <p:cNvSpPr/>
          <p:nvPr/>
        </p:nvSpPr>
        <p:spPr>
          <a:xfrm>
            <a:off x="4808038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ASSESSORIA ESPECIAL DA PRESIDÊNCIA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10" name="Google Shape;210;g121b53a1a41_0_48"/>
          <p:cNvSpPr/>
          <p:nvPr/>
        </p:nvSpPr>
        <p:spPr>
          <a:xfrm>
            <a:off x="8652138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ASSESSORIA DE COMUNICAÇÃO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11" name="Google Shape;211;g121b53a1a41_0_48"/>
          <p:cNvSpPr/>
          <p:nvPr/>
        </p:nvSpPr>
        <p:spPr>
          <a:xfrm>
            <a:off x="6730088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ASSESSORIA TÉCNICA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12" name="Google Shape;212;g121b53a1a41_0_48"/>
          <p:cNvSpPr/>
          <p:nvPr/>
        </p:nvSpPr>
        <p:spPr>
          <a:xfrm>
            <a:off x="3126400" y="502550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DAF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213" name="Google Shape;213;g121b53a1a41_0_48"/>
          <p:cNvSpPr/>
          <p:nvPr/>
        </p:nvSpPr>
        <p:spPr>
          <a:xfrm>
            <a:off x="6338025" y="502550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DEFEP</a:t>
            </a:r>
            <a:endParaRPr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2402aa5f0b_0_91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PROJETOS 2021 - 2022</a:t>
            </a:r>
            <a:endParaRPr/>
          </a:p>
        </p:txBody>
      </p:sp>
      <p:sp>
        <p:nvSpPr>
          <p:cNvPr id="969" name="Google Shape;969;g12402aa5f0b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100</a:t>
            </a:fld>
            <a:endParaRPr/>
          </a:p>
        </p:txBody>
      </p:sp>
      <p:sp>
        <p:nvSpPr>
          <p:cNvPr id="970" name="Google Shape;970;g12402aa5f0b_0_91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51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II Simpósio dos Responsáveis Técnicos do Estado de Rondônia (Ji-Paraná);</a:t>
            </a: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20464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52"/>
              <a:buFont typeface="Arial"/>
              <a:buNone/>
            </a:pPr>
            <a:endParaRPr sz="14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Realização do Concurso Público do Coren-RO;</a:t>
            </a: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156933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I Seminário Institucional do Coren-RO;</a:t>
            </a: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156933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Font typeface="Arial"/>
              <a:buNone/>
            </a:pP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I Encontro de Fiscalização da Região Norte-EFIS (Porto Velho);</a:t>
            </a:r>
            <a:endParaRPr/>
          </a:p>
        </p:txBody>
      </p:sp>
      <p:pic>
        <p:nvPicPr>
          <p:cNvPr id="971" name="Google Shape;971;g12402aa5f0b_0_9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2402aa5f0b_0_98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PROJETOS 2021 - 2022</a:t>
            </a:r>
            <a:endParaRPr/>
          </a:p>
        </p:txBody>
      </p:sp>
      <p:sp>
        <p:nvSpPr>
          <p:cNvPr id="977" name="Google Shape;977;g12402aa5f0b_0_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101</a:t>
            </a:fld>
            <a:endParaRPr/>
          </a:p>
        </p:txBody>
      </p:sp>
      <p:sp>
        <p:nvSpPr>
          <p:cNvPr id="978" name="Google Shape;978;g12402aa5f0b_0_98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28ª Semana da Enfermagem de Rondônia – SENFRO (Porto Velho);</a:t>
            </a: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20464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Modernização do Parque Tecnológico;</a:t>
            </a:r>
            <a:endParaRPr sz="270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20464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518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➔"/>
            </a:pPr>
            <a:r>
              <a:rPr lang="pt-BR" sz="2700">
                <a:latin typeface="Lucida Sans"/>
                <a:ea typeface="Lucida Sans"/>
                <a:cs typeface="Lucida Sans"/>
                <a:sym typeface="Lucida Sans"/>
              </a:rPr>
              <a:t>Mais Fiscalização 2 (aquisição de 02 caminhonetes e contratação de 02 fiscais);</a:t>
            </a:r>
            <a:endParaRPr/>
          </a:p>
        </p:txBody>
      </p:sp>
      <p:pic>
        <p:nvPicPr>
          <p:cNvPr id="979" name="Google Shape;979;g12402aa5f0b_0_9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21ca914793_1_37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ZELADORA DO COREN-RO</a:t>
            </a:r>
            <a:endParaRPr/>
          </a:p>
        </p:txBody>
      </p:sp>
      <p:sp>
        <p:nvSpPr>
          <p:cNvPr id="986" name="Google Shape;986;g121ca914793_1_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102</a:t>
            </a:fld>
            <a:endParaRPr/>
          </a:p>
        </p:txBody>
      </p:sp>
      <p:pic>
        <p:nvPicPr>
          <p:cNvPr id="987" name="Google Shape;987;g121ca914793_1_37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g121ca914793_1_37"/>
          <p:cNvSpPr txBox="1"/>
          <p:nvPr/>
        </p:nvSpPr>
        <p:spPr>
          <a:xfrm>
            <a:off x="1726725" y="4919525"/>
            <a:ext cx="46590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Raimunda Ferreira dos Santos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21ca914793_1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103</a:t>
            </a:fld>
            <a:endParaRPr/>
          </a:p>
        </p:txBody>
      </p:sp>
      <p:pic>
        <p:nvPicPr>
          <p:cNvPr id="994" name="Google Shape;994;g121ca914793_1_4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121ca914793_1_45"/>
          <p:cNvSpPr/>
          <p:nvPr/>
        </p:nvSpPr>
        <p:spPr>
          <a:xfrm>
            <a:off x="8382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Responsável por abrir a sede do Coren-RO</a:t>
            </a:r>
            <a:endParaRPr sz="1900"/>
          </a:p>
        </p:txBody>
      </p:sp>
      <p:sp>
        <p:nvSpPr>
          <p:cNvPr id="996" name="Google Shape;996;g121ca914793_1_45"/>
          <p:cNvSpPr/>
          <p:nvPr/>
        </p:nvSpPr>
        <p:spPr>
          <a:xfrm>
            <a:off x="43941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Cuida e zela da sede do Coren-RO</a:t>
            </a:r>
            <a:endParaRPr sz="1900"/>
          </a:p>
        </p:txBody>
      </p:sp>
      <p:sp>
        <p:nvSpPr>
          <p:cNvPr id="997" name="Google Shape;997;g121ca914793_1_45"/>
          <p:cNvSpPr/>
          <p:nvPr/>
        </p:nvSpPr>
        <p:spPr>
          <a:xfrm>
            <a:off x="7747825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</a:rPr>
              <a:t>Responsável pela Copa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06eea41082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104</a:t>
            </a:fld>
            <a:endParaRPr/>
          </a:p>
        </p:txBody>
      </p:sp>
      <p:sp>
        <p:nvSpPr>
          <p:cNvPr id="1003" name="Google Shape;1003;g106eea41082_1_0"/>
          <p:cNvSpPr/>
          <p:nvPr/>
        </p:nvSpPr>
        <p:spPr>
          <a:xfrm>
            <a:off x="1629825" y="1354675"/>
            <a:ext cx="8720700" cy="4402800"/>
          </a:xfrm>
          <a:prstGeom prst="snip1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Fazer o bem e ter atitudes gentis não são obrigações para o exercício da cooperação; mas, sim, sementes de boa estirpe que sempre darão frutos bons ao longo da vida.</a:t>
            </a:r>
            <a:endParaRPr sz="45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4" name="Google Shape;1004;g106eea41082_1_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1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10" name="Google Shape;1010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3050" y="2151063"/>
            <a:ext cx="4025900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15 de maio de 2021</a:t>
            </a:r>
            <a:endParaRPr/>
          </a:p>
        </p:txBody>
      </p:sp>
      <p:sp>
        <p:nvSpPr>
          <p:cNvPr id="1012" name="Google Shape;101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105</a:t>
            </a:fld>
            <a:endParaRPr/>
          </a:p>
        </p:txBody>
      </p:sp>
      <p:pic>
        <p:nvPicPr>
          <p:cNvPr id="1013" name="Google Shape;101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61"/>
          <p:cNvSpPr txBox="1"/>
          <p:nvPr/>
        </p:nvSpPr>
        <p:spPr>
          <a:xfrm>
            <a:off x="4885339" y="1699513"/>
            <a:ext cx="5265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1"/>
          <p:cNvSpPr txBox="1"/>
          <p:nvPr/>
        </p:nvSpPr>
        <p:spPr>
          <a:xfrm>
            <a:off x="4658475" y="3293650"/>
            <a:ext cx="63165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Enfermeiro Juan Irineu Silva Belline Kasprovicz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Graduação em Enfermagem pelo Centro Universitário São Lucas, Pós-Graduação em Cardiologia pela Faculdade de Pimenta Bueno, Graduação em Direito pela Universidade Federal de Rondônia, Ex-Conselheiro do Conselho Regional de Enfermagem do Estado de Rondônia, Colaborador do Núcleo de Educação Permanente do Coren-RO e  Chefe do Departamento de Fiscalização do Coren-RO.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Contato: (69) 99223-0800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E-mail: juanirineusbk@gmail.com // defisro.coordena@gmail.com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Instagram: coren.rondonia // cofen_oficial // juanirineu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1b53a1a41_0_60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GABINETE</a:t>
            </a:r>
            <a:endParaRPr/>
          </a:p>
        </p:txBody>
      </p:sp>
      <p:sp>
        <p:nvSpPr>
          <p:cNvPr id="220" name="Google Shape;220;g121b53a1a41_0_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221" name="Google Shape;221;g121b53a1a41_0_6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21b53a1a41_0_60"/>
          <p:cNvSpPr txBox="1"/>
          <p:nvPr/>
        </p:nvSpPr>
        <p:spPr>
          <a:xfrm>
            <a:off x="1726725" y="4919525"/>
            <a:ext cx="4369200" cy="126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ELIZETE RAMOS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 RIBEIRO SANTIAGO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1b53a1a41_0_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229" name="Google Shape;229;g121b53a1a41_0_6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0" name="Google Shape;230;g121b53a1a41_0_68"/>
          <p:cNvGraphicFramePr/>
          <p:nvPr/>
        </p:nvGraphicFramePr>
        <p:xfrm>
          <a:off x="3064279" y="7455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{245CB867-CCCE-4DDA-AEAF-E6C1A38FFCB1}</a:tableStyleId>
              </a:tblPr>
              <a:tblGrid>
                <a:gridCol w="491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350"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Lucida Sans"/>
                        <a:buNone/>
                      </a:pPr>
                      <a:r>
                        <a:rPr lang="pt-BR" sz="1600" b="1"/>
                        <a:t>DESCRIÇÃO</a:t>
                      </a:r>
                      <a:r>
                        <a:rPr lang="pt-BR" sz="1600"/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177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TOTAL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5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MEMORANDOS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3556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OFÍCIOS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449262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1.081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775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PORTARIAS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607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25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DECISÕES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154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PARECER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PROCESSOS INSTAURADOS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433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PROCESSOS ARQUIVADOS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ROP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ROD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11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DESPACHO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960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402aa5f0b_0_24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PROCURADORIA JURÍDICA</a:t>
            </a:r>
            <a:endParaRPr/>
          </a:p>
        </p:txBody>
      </p:sp>
      <p:sp>
        <p:nvSpPr>
          <p:cNvPr id="237" name="Google Shape;237;g12402aa5f0b_0_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238" name="Google Shape;238;g12402aa5f0b_0_24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2402aa5f0b_0_24"/>
          <p:cNvSpPr txBox="1"/>
          <p:nvPr/>
        </p:nvSpPr>
        <p:spPr>
          <a:xfrm>
            <a:off x="1726725" y="4919525"/>
            <a:ext cx="4740300" cy="61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GABRIEL BONGIOLO TERRA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402aa5f0b_0_40"/>
          <p:cNvSpPr txBox="1">
            <a:spLocks noGrp="1"/>
          </p:cNvSpPr>
          <p:nvPr>
            <p:ph type="title"/>
          </p:nvPr>
        </p:nvSpPr>
        <p:spPr>
          <a:xfrm>
            <a:off x="2394600" y="1091425"/>
            <a:ext cx="7493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5000"/>
              <a:t>PROCURADORIA JURÍDICA</a:t>
            </a:r>
            <a:endParaRPr sz="5000">
              <a:solidFill>
                <a:srgbClr val="0070C0"/>
              </a:solidFill>
            </a:endParaRPr>
          </a:p>
        </p:txBody>
      </p:sp>
      <p:graphicFrame>
        <p:nvGraphicFramePr>
          <p:cNvPr id="245" name="Google Shape;245;g12402aa5f0b_0_40"/>
          <p:cNvGraphicFramePr/>
          <p:nvPr/>
        </p:nvGraphicFramePr>
        <p:xfrm>
          <a:off x="1725174" y="24527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{245CB867-CCCE-4DDA-AEAF-E6C1A38FFCB1}</a:tableStyleId>
              </a:tblPr>
              <a:tblGrid>
                <a:gridCol w="415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NOTIFICAÇÕES EXTRAJUDICIAIS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AÇÃO CIVIL PÚBLICA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PARECERES TÉCNICOS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158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1b53a1a41_0_165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ASSESSORIA TÉCNICA - TI</a:t>
            </a:r>
            <a:endParaRPr/>
          </a:p>
        </p:txBody>
      </p:sp>
      <p:sp>
        <p:nvSpPr>
          <p:cNvPr id="252" name="Google Shape;252;g121b53a1a41_0_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253" name="Google Shape;253;g121b53a1a41_0_16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21b53a1a41_0_165"/>
          <p:cNvSpPr txBox="1"/>
          <p:nvPr/>
        </p:nvSpPr>
        <p:spPr>
          <a:xfrm>
            <a:off x="1726725" y="4919525"/>
            <a:ext cx="4740300" cy="61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Clenilson Barbosa Uassaça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1b53a1a41_0_173"/>
          <p:cNvSpPr txBox="1">
            <a:spLocks noGrp="1"/>
          </p:cNvSpPr>
          <p:nvPr>
            <p:ph type="title"/>
          </p:nvPr>
        </p:nvSpPr>
        <p:spPr>
          <a:xfrm>
            <a:off x="838200" y="5970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TECNOLOGIA DA INFORMAÇÃO</a:t>
            </a:r>
            <a:endParaRPr/>
          </a:p>
        </p:txBody>
      </p:sp>
      <p:sp>
        <p:nvSpPr>
          <p:cNvPr id="260" name="Google Shape;260;g121b53a1a41_0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261" name="Google Shape;261;g121b53a1a41_0_173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21b53a1a41_0_173"/>
          <p:cNvSpPr txBox="1"/>
          <p:nvPr/>
        </p:nvSpPr>
        <p:spPr>
          <a:xfrm>
            <a:off x="414675" y="1621600"/>
            <a:ext cx="100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21b53a1a41_0_173"/>
          <p:cNvSpPr/>
          <p:nvPr/>
        </p:nvSpPr>
        <p:spPr>
          <a:xfrm>
            <a:off x="838200" y="17935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Atendimento a sede e subseções</a:t>
            </a:r>
            <a:endParaRPr sz="1900"/>
          </a:p>
        </p:txBody>
      </p:sp>
      <p:sp>
        <p:nvSpPr>
          <p:cNvPr id="264" name="Google Shape;264;g121b53a1a41_0_173"/>
          <p:cNvSpPr/>
          <p:nvPr/>
        </p:nvSpPr>
        <p:spPr>
          <a:xfrm>
            <a:off x="4377250" y="17935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Abertura de 64 chamados</a:t>
            </a:r>
            <a:endParaRPr sz="1900"/>
          </a:p>
        </p:txBody>
      </p:sp>
      <p:sp>
        <p:nvSpPr>
          <p:cNvPr id="265" name="Google Shape;265;g121b53a1a41_0_173"/>
          <p:cNvSpPr/>
          <p:nvPr/>
        </p:nvSpPr>
        <p:spPr>
          <a:xfrm>
            <a:off x="7747825" y="17935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32 Memorandos</a:t>
            </a:r>
            <a:endParaRPr sz="1900"/>
          </a:p>
        </p:txBody>
      </p:sp>
      <p:sp>
        <p:nvSpPr>
          <p:cNvPr id="266" name="Google Shape;266;g121b53a1a41_0_173"/>
          <p:cNvSpPr/>
          <p:nvPr/>
        </p:nvSpPr>
        <p:spPr>
          <a:xfrm>
            <a:off x="838200" y="33108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Monitoramento e Informação periódica do número de inscritos</a:t>
            </a:r>
            <a:endParaRPr sz="1900"/>
          </a:p>
        </p:txBody>
      </p:sp>
      <p:sp>
        <p:nvSpPr>
          <p:cNvPr id="267" name="Google Shape;267;g121b53a1a41_0_173"/>
          <p:cNvSpPr/>
          <p:nvPr/>
        </p:nvSpPr>
        <p:spPr>
          <a:xfrm>
            <a:off x="4377250" y="33108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Suporte técnico para as Reuniões virtuais</a:t>
            </a:r>
            <a:endParaRPr sz="1900"/>
          </a:p>
        </p:txBody>
      </p:sp>
      <p:sp>
        <p:nvSpPr>
          <p:cNvPr id="268" name="Google Shape;268;g121b53a1a41_0_173"/>
          <p:cNvSpPr/>
          <p:nvPr/>
        </p:nvSpPr>
        <p:spPr>
          <a:xfrm>
            <a:off x="7747825" y="33108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Atendimento aos profissionais</a:t>
            </a:r>
            <a:endParaRPr sz="1900"/>
          </a:p>
        </p:txBody>
      </p:sp>
      <p:sp>
        <p:nvSpPr>
          <p:cNvPr id="269" name="Google Shape;269;g121b53a1a41_0_173"/>
          <p:cNvSpPr/>
          <p:nvPr/>
        </p:nvSpPr>
        <p:spPr>
          <a:xfrm>
            <a:off x="838200" y="4657175"/>
            <a:ext cx="2519700" cy="1600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Auxílio na elaboração do </a:t>
            </a:r>
            <a:r>
              <a:rPr lang="pt-BR" sz="1900">
                <a:solidFill>
                  <a:schemeClr val="dk1"/>
                </a:solidFill>
              </a:rPr>
              <a:t>Projeto de modernização do Parque Tecnológico</a:t>
            </a:r>
            <a:endParaRPr sz="1900"/>
          </a:p>
        </p:txBody>
      </p:sp>
      <p:sp>
        <p:nvSpPr>
          <p:cNvPr id="270" name="Google Shape;270;g121b53a1a41_0_173"/>
          <p:cNvSpPr/>
          <p:nvPr/>
        </p:nvSpPr>
        <p:spPr>
          <a:xfrm>
            <a:off x="4377250" y="48281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Apoio ao Coren Itinerante</a:t>
            </a:r>
            <a:endParaRPr sz="1900"/>
          </a:p>
        </p:txBody>
      </p:sp>
      <p:sp>
        <p:nvSpPr>
          <p:cNvPr id="271" name="Google Shape;271;g121b53a1a41_0_173"/>
          <p:cNvSpPr/>
          <p:nvPr/>
        </p:nvSpPr>
        <p:spPr>
          <a:xfrm>
            <a:off x="7747825" y="4833613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Apoio para implantação e uso das máquinas de cartão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1ca914793_1_19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ASSESSORIA DA PRESIDÊNCIA</a:t>
            </a:r>
            <a:endParaRPr/>
          </a:p>
        </p:txBody>
      </p:sp>
      <p:sp>
        <p:nvSpPr>
          <p:cNvPr id="278" name="Google Shape;278;g121ca914793_1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279" name="Google Shape;279;g121ca914793_1_19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21ca914793_1_19"/>
          <p:cNvSpPr txBox="1"/>
          <p:nvPr/>
        </p:nvSpPr>
        <p:spPr>
          <a:xfrm>
            <a:off x="1726725" y="4919525"/>
            <a:ext cx="4740300" cy="615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Adir Oliveira dos Santos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1ca914793_1_27"/>
          <p:cNvSpPr txBox="1">
            <a:spLocks noGrp="1"/>
          </p:cNvSpPr>
          <p:nvPr>
            <p:ph type="title"/>
          </p:nvPr>
        </p:nvSpPr>
        <p:spPr>
          <a:xfrm>
            <a:off x="838200" y="5970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ASSESSORIA DA PRESIDÊNCIA</a:t>
            </a:r>
            <a:endParaRPr/>
          </a:p>
        </p:txBody>
      </p:sp>
      <p:sp>
        <p:nvSpPr>
          <p:cNvPr id="286" name="Google Shape;286;g121ca914793_1_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287" name="Google Shape;287;g121ca914793_1_27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21ca914793_1_27"/>
          <p:cNvSpPr/>
          <p:nvPr/>
        </p:nvSpPr>
        <p:spPr>
          <a:xfrm>
            <a:off x="8382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Gestão da frota de veículos</a:t>
            </a:r>
            <a:endParaRPr sz="1900"/>
          </a:p>
        </p:txBody>
      </p:sp>
      <p:sp>
        <p:nvSpPr>
          <p:cNvPr id="289" name="Google Shape;289;g121ca914793_1_27"/>
          <p:cNvSpPr/>
          <p:nvPr/>
        </p:nvSpPr>
        <p:spPr>
          <a:xfrm>
            <a:off x="43941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Transporte</a:t>
            </a:r>
            <a:endParaRPr sz="1900"/>
          </a:p>
        </p:txBody>
      </p:sp>
      <p:sp>
        <p:nvSpPr>
          <p:cNvPr id="290" name="Google Shape;290;g121ca914793_1_27"/>
          <p:cNvSpPr/>
          <p:nvPr/>
        </p:nvSpPr>
        <p:spPr>
          <a:xfrm>
            <a:off x="7747825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Almoxarifado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1b53a1a41_0_77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ASSESSORIA DE COMUNICAÇÃO</a:t>
            </a:r>
            <a:endParaRPr/>
          </a:p>
        </p:txBody>
      </p:sp>
      <p:sp>
        <p:nvSpPr>
          <p:cNvPr id="297" name="Google Shape;297;g121b53a1a41_0_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298" name="Google Shape;298;g121b53a1a41_0_77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21b53a1a41_0_77"/>
          <p:cNvSpPr txBox="1"/>
          <p:nvPr/>
        </p:nvSpPr>
        <p:spPr>
          <a:xfrm>
            <a:off x="1726725" y="4919525"/>
            <a:ext cx="43692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SILVA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1a329335d_0_0"/>
          <p:cNvSpPr txBox="1">
            <a:spLocks noGrp="1"/>
          </p:cNvSpPr>
          <p:nvPr>
            <p:ph type="title"/>
          </p:nvPr>
        </p:nvSpPr>
        <p:spPr>
          <a:xfrm>
            <a:off x="838200" y="1091393"/>
            <a:ext cx="10515600" cy="1255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 GERAL</a:t>
            </a:r>
            <a:endParaRPr/>
          </a:p>
        </p:txBody>
      </p:sp>
      <p:sp>
        <p:nvSpPr>
          <p:cNvPr id="118" name="Google Shape;118;g121a329335d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pic>
        <p:nvPicPr>
          <p:cNvPr id="119" name="Google Shape;119;g121a32933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250" y="2499330"/>
            <a:ext cx="4001500" cy="35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1b53a1a41_0_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306" name="Google Shape;306;g121b53a1a41_0_94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21b53a1a41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925" y="806600"/>
            <a:ext cx="7463850" cy="5215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1b53a1a41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pic>
        <p:nvPicPr>
          <p:cNvPr id="314" name="Google Shape;314;g121b53a1a41_0_8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21b53a1a41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50" y="765075"/>
            <a:ext cx="7190675" cy="5327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1b53a1a41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322" name="Google Shape;322;g121b53a1a41_0_10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21b53a1a41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775" y="654950"/>
            <a:ext cx="7446999" cy="54451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1b53a1a41_0_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330" name="Google Shape;330;g121b53a1a41_0_11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21b53a1a41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875" y="1000000"/>
            <a:ext cx="8458200" cy="518769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1b53a1a41_0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338" name="Google Shape;338;g121b53a1a41_0_11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21b53a1a41_0_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350" y="772900"/>
            <a:ext cx="7158425" cy="53234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402aa5f0b_0_225"/>
          <p:cNvSpPr txBox="1">
            <a:spLocks noGrp="1"/>
          </p:cNvSpPr>
          <p:nvPr>
            <p:ph type="title"/>
          </p:nvPr>
        </p:nvSpPr>
        <p:spPr>
          <a:xfrm>
            <a:off x="788850" y="1641900"/>
            <a:ext cx="98961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pt-BR" sz="5500"/>
              <a:t>DEPARTAMENTO DE FISCALIZAÇÃO E EXERCÍCIO PROFISSIONAL - DEFEP</a:t>
            </a:r>
            <a:endParaRPr sz="5500"/>
          </a:p>
        </p:txBody>
      </p:sp>
      <p:sp>
        <p:nvSpPr>
          <p:cNvPr id="346" name="Google Shape;346;g12402aa5f0b_0_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347" name="Google Shape;347;g12402aa5f0b_0_22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12402aa5f0b_0_225"/>
          <p:cNvSpPr/>
          <p:nvPr/>
        </p:nvSpPr>
        <p:spPr>
          <a:xfrm>
            <a:off x="1058825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PROCESSO ÉTICO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349" name="Google Shape;349;g12402aa5f0b_0_225"/>
          <p:cNvSpPr/>
          <p:nvPr/>
        </p:nvSpPr>
        <p:spPr>
          <a:xfrm>
            <a:off x="3524413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INSCRIÇÃO, REGISTRO E CADASTRO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350" name="Google Shape;350;g12402aa5f0b_0_225"/>
          <p:cNvSpPr/>
          <p:nvPr/>
        </p:nvSpPr>
        <p:spPr>
          <a:xfrm>
            <a:off x="5990013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CÂMARA TÉCNICA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351" name="Google Shape;351;g12402aa5f0b_0_225"/>
          <p:cNvSpPr/>
          <p:nvPr/>
        </p:nvSpPr>
        <p:spPr>
          <a:xfrm>
            <a:off x="8455613" y="3746650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FISCALIZAÇÃO</a:t>
            </a:r>
            <a:endParaRPr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3f1f98251_0_157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CÂMARA TÉCNICA DE ATENÇÃO A SAÚDE - CTAS</a:t>
            </a:r>
            <a:endParaRPr/>
          </a:p>
        </p:txBody>
      </p:sp>
      <p:sp>
        <p:nvSpPr>
          <p:cNvPr id="358" name="Google Shape;358;g123f1f98251_0_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359" name="Google Shape;359;g123f1f98251_0_157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3f1f98251_0_165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Equipe do DEFEP - CTAS</a:t>
            </a:r>
            <a:endParaRPr/>
          </a:p>
        </p:txBody>
      </p:sp>
      <p:sp>
        <p:nvSpPr>
          <p:cNvPr id="365" name="Google Shape;365;g123f1f98251_0_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366" name="Google Shape;366;g123f1f98251_0_165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Juan Irineu Silva Belline Kasprovicz - Chefe do DEFEP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Sandra Maria Schulz - Coordenadora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Arethusa de Lima Bezerra - Membra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Kaciany Chanato Furtuoso - Membra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Ivana Annely Cortez da Fonseca - Membra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Landerson Laife Batista Gutierres - Membro</a:t>
            </a:r>
            <a:endParaRPr/>
          </a:p>
        </p:txBody>
      </p:sp>
      <p:pic>
        <p:nvPicPr>
          <p:cNvPr id="367" name="Google Shape;367;g123f1f98251_0_16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23f1f98251_0_172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Objetivo - CTAS</a:t>
            </a:r>
            <a:endParaRPr/>
          </a:p>
        </p:txBody>
      </p:sp>
      <p:sp>
        <p:nvSpPr>
          <p:cNvPr id="373" name="Google Shape;373;g123f1f98251_0_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374" name="Google Shape;374;g123f1f98251_0_172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➔"/>
            </a:pPr>
            <a:r>
              <a:rPr lang="pt-BR" sz="3400"/>
              <a:t>Assessorar o Plenário: consultivo, propositivo e avaliativo;</a:t>
            </a:r>
            <a:endParaRPr sz="3400"/>
          </a:p>
          <a:p>
            <a:pPr marL="457200" lvl="0" indent="-44450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3400"/>
              <a:buFont typeface="Calibri"/>
              <a:buChar char="➔"/>
            </a:pPr>
            <a:r>
              <a:rPr lang="pt-BR" sz="3191"/>
              <a:t>Decisão Coren-RO nº 039, de 12 de maio de 2021</a:t>
            </a:r>
            <a:endParaRPr sz="5791"/>
          </a:p>
        </p:txBody>
      </p:sp>
      <p:pic>
        <p:nvPicPr>
          <p:cNvPr id="375" name="Google Shape;375;g123f1f98251_0_17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3f1f98251_0_138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Atividades Administrativas - CTAS</a:t>
            </a:r>
            <a:endParaRPr/>
          </a:p>
        </p:txBody>
      </p:sp>
      <p:sp>
        <p:nvSpPr>
          <p:cNvPr id="381" name="Google Shape;381;g123f1f98251_0_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382" name="Google Shape;382;g123f1f98251_0_138"/>
          <p:cNvSpPr txBox="1">
            <a:spLocks noGrp="1"/>
          </p:cNvSpPr>
          <p:nvPr>
            <p:ph type="body" idx="1"/>
          </p:nvPr>
        </p:nvSpPr>
        <p:spPr>
          <a:xfrm>
            <a:off x="960125" y="19225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8512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pt-BR" sz="2900"/>
              <a:t>Elaboração de 19 (dezenove) pareceres técnicos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pt-BR" sz="2900"/>
              <a:t>Pendentes: 09 de elaboração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pt-BR" sz="2900"/>
              <a:t>Realização de 19 (dezenove) Designações;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pt-BR" sz="2900"/>
              <a:t>Instrução de 11 (treze) Processos Administrativos;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pt-BR" sz="2900"/>
              <a:t>Realização de 05 (cinco) convocatórias; 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pt-BR" sz="2900"/>
              <a:t>Realização de 05 (cinco) Reuniões Ordinárias;</a:t>
            </a:r>
            <a:endParaRPr sz="2900"/>
          </a:p>
          <a:p>
            <a:pPr marL="457200" lvl="0" indent="-385127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libri"/>
              <a:buChar char="➔"/>
            </a:pPr>
            <a:r>
              <a:rPr lang="pt-BR" sz="2900"/>
              <a:t>Elaboração de 05 (cinco) Atas de Reunião.</a:t>
            </a:r>
            <a:endParaRPr sz="2900"/>
          </a:p>
        </p:txBody>
      </p:sp>
      <p:pic>
        <p:nvPicPr>
          <p:cNvPr id="383" name="Google Shape;383;g123f1f98251_0_13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1a329335d_0_9"/>
          <p:cNvSpPr txBox="1">
            <a:spLocks noGrp="1"/>
          </p:cNvSpPr>
          <p:nvPr>
            <p:ph type="title"/>
          </p:nvPr>
        </p:nvSpPr>
        <p:spPr>
          <a:xfrm>
            <a:off x="838200" y="1624793"/>
            <a:ext cx="10515600" cy="1255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</a:t>
            </a:r>
            <a:endParaRPr/>
          </a:p>
        </p:txBody>
      </p:sp>
      <p:sp>
        <p:nvSpPr>
          <p:cNvPr id="126" name="Google Shape;126;g121a329335d_0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127" name="Google Shape;127;g121a329335d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25" y="3362653"/>
            <a:ext cx="3887450" cy="24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3f1f98251_0_4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389" name="Google Shape;389;g123f1f98251_0_44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g123f1f98251_0_445"/>
          <p:cNvGraphicFramePr/>
          <p:nvPr/>
        </p:nvGraphicFramePr>
        <p:xfrm>
          <a:off x="1403350" y="11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{7061CE1F-27A2-4C3D-A7FA-E31DC1842C31}</a:tableStyleId>
              </a:tblPr>
              <a:tblGrid>
                <a:gridCol w="153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PAD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PARECER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1ª Reunião Ordinária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04/08/2021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250/2021, 213/2021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 e 002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2ª Reunião Ordinária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23/08/2021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221/2021, 269/2021, 293/2021, 225/2021, 268/2021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003, 004, 005, 006 e 007 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3ª Reunião Ordinária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08/09/2021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Assuntos administrativos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4ª Reunião Ordinária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22/09/2021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341/2021, 134/2021, 346/2021, 352/2021, 353/2021, 309/2021, 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008, 009, 010, 011 e 012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5ª Reunião Ordinária</a:t>
                      </a: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24/11/2021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258/2021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013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3f1f98251_0_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396" name="Google Shape;396;g123f1f98251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25" y="335975"/>
            <a:ext cx="10262500" cy="57493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23f1f98251_0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402" name="Google Shape;402;g123f1f98251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00" y="201275"/>
            <a:ext cx="10085199" cy="590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3f1f98251_0_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408" name="Google Shape;408;g123f1f98251_0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25" y="331575"/>
            <a:ext cx="10173150" cy="5857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3f1f98251_0_150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AVALIAÇÃO GERAL</a:t>
            </a:r>
            <a:endParaRPr/>
          </a:p>
        </p:txBody>
      </p:sp>
      <p:sp>
        <p:nvSpPr>
          <p:cNvPr id="414" name="Google Shape;414;g123f1f98251_0_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sp>
        <p:nvSpPr>
          <p:cNvPr id="415" name="Google Shape;415;g123f1f98251_0_150"/>
          <p:cNvSpPr txBox="1">
            <a:spLocks noGrp="1"/>
          </p:cNvSpPr>
          <p:nvPr>
            <p:ph type="body" idx="1"/>
          </p:nvPr>
        </p:nvSpPr>
        <p:spPr>
          <a:xfrm>
            <a:off x="838200" y="2151300"/>
            <a:ext cx="9794700" cy="4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Sob a perspectiva da Lei Federal nº 5.905/73, e do Regimento Interno do Coren-RO, a Corte Regional vem cumprindo com seu papel de zelar pelo bom conceito da profissão e dos que a exercem, atuando na elaboração de estudos sobre o exercício da Enfermagem e delimitação do escopo de atuação dos profissionais de Enfermagem em cada caso concreto que lhe foi direcionado.</a:t>
            </a:r>
            <a:endParaRPr/>
          </a:p>
        </p:txBody>
      </p:sp>
      <p:pic>
        <p:nvPicPr>
          <p:cNvPr id="416" name="Google Shape;416;g123f1f98251_0_15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3f1f98251_0_193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SERVIÇO DE FISCALIZAÇÃO</a:t>
            </a:r>
            <a:endParaRPr/>
          </a:p>
        </p:txBody>
      </p:sp>
      <p:sp>
        <p:nvSpPr>
          <p:cNvPr id="423" name="Google Shape;423;g123f1f98251_0_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424" name="Google Shape;424;g123f1f98251_0_193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3f1f98251_0_201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Equipe do DEFEP - Fiscalização</a:t>
            </a:r>
            <a:endParaRPr/>
          </a:p>
        </p:txBody>
      </p:sp>
      <p:sp>
        <p:nvSpPr>
          <p:cNvPr id="430" name="Google Shape;430;g123f1f98251_0_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  <p:sp>
        <p:nvSpPr>
          <p:cNvPr id="431" name="Google Shape;431;g123f1f98251_0_201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Juan Irineu Silva Belline Kasprovicz - Chefe do DEFEP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Lillian Sampaio Ramos - Enfermeira Fiscal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Marisa de Miranda Rodrigues - Enfermeira Fiscal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Diogo Junior Sales do Casal - Enfermeiro Fiscal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José Waldiney Martins da Silva - Auxiliar de Fiscalização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Rithelen Pereira Guedes da Silva - Agente Administrativo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Matheus Araújo Nobre - Estagiário </a:t>
            </a:r>
            <a:endParaRPr/>
          </a:p>
        </p:txBody>
      </p:sp>
      <p:pic>
        <p:nvPicPr>
          <p:cNvPr id="432" name="Google Shape;432;g123f1f98251_0_20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3f1f98251_0_208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Equipe do DEFEP - Fiscalização</a:t>
            </a:r>
            <a:endParaRPr/>
          </a:p>
        </p:txBody>
      </p:sp>
      <p:sp>
        <p:nvSpPr>
          <p:cNvPr id="438" name="Google Shape;438;g123f1f98251_0_2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sp>
        <p:nvSpPr>
          <p:cNvPr id="439" name="Google Shape;439;g123f1f98251_0_208"/>
          <p:cNvSpPr/>
          <p:nvPr/>
        </p:nvSpPr>
        <p:spPr>
          <a:xfrm>
            <a:off x="543200" y="1959300"/>
            <a:ext cx="1952100" cy="7809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JANEIRO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123f1f98251_0_208"/>
          <p:cNvSpPr/>
          <p:nvPr/>
        </p:nvSpPr>
        <p:spPr>
          <a:xfrm>
            <a:off x="2708113" y="1959300"/>
            <a:ext cx="1952100" cy="7809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123f1f98251_0_208"/>
          <p:cNvSpPr/>
          <p:nvPr/>
        </p:nvSpPr>
        <p:spPr>
          <a:xfrm>
            <a:off x="4856425" y="1959300"/>
            <a:ext cx="1952100" cy="7809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MARÇO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123f1f98251_0_208"/>
          <p:cNvSpPr/>
          <p:nvPr/>
        </p:nvSpPr>
        <p:spPr>
          <a:xfrm>
            <a:off x="7055300" y="1959300"/>
            <a:ext cx="1952100" cy="7809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ABRIL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g123f1f98251_0_208"/>
          <p:cNvCxnSpPr/>
          <p:nvPr/>
        </p:nvCxnSpPr>
        <p:spPr>
          <a:xfrm>
            <a:off x="1553425" y="2736763"/>
            <a:ext cx="0" cy="8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4" name="Google Shape;444;g123f1f98251_0_208"/>
          <p:cNvCxnSpPr/>
          <p:nvPr/>
        </p:nvCxnSpPr>
        <p:spPr>
          <a:xfrm>
            <a:off x="3607975" y="2690775"/>
            <a:ext cx="0" cy="8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5" name="Google Shape;445;g123f1f98251_0_208"/>
          <p:cNvCxnSpPr/>
          <p:nvPr/>
        </p:nvCxnSpPr>
        <p:spPr>
          <a:xfrm>
            <a:off x="5756275" y="2690775"/>
            <a:ext cx="0" cy="8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6" name="Google Shape;446;g123f1f98251_0_208"/>
          <p:cNvCxnSpPr/>
          <p:nvPr/>
        </p:nvCxnSpPr>
        <p:spPr>
          <a:xfrm>
            <a:off x="7955150" y="2736775"/>
            <a:ext cx="0" cy="8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7" name="Google Shape;447;g123f1f98251_0_208"/>
          <p:cNvSpPr txBox="1"/>
          <p:nvPr/>
        </p:nvSpPr>
        <p:spPr>
          <a:xfrm>
            <a:off x="560875" y="3751550"/>
            <a:ext cx="195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Coordenador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Auxiliar de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123f1f98251_0_208"/>
          <p:cNvSpPr txBox="1"/>
          <p:nvPr/>
        </p:nvSpPr>
        <p:spPr>
          <a:xfrm>
            <a:off x="2936725" y="3724800"/>
            <a:ext cx="195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Coordenador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- 02 Fiscais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Auxiliar de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123f1f98251_0_208"/>
          <p:cNvSpPr txBox="1"/>
          <p:nvPr/>
        </p:nvSpPr>
        <p:spPr>
          <a:xfrm>
            <a:off x="4882075" y="3724800"/>
            <a:ext cx="1952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Coordenador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- 02 Fiscais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Auxiliar de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Estagiário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123f1f98251_0_208"/>
          <p:cNvSpPr txBox="1"/>
          <p:nvPr/>
        </p:nvSpPr>
        <p:spPr>
          <a:xfrm>
            <a:off x="7055300" y="3764075"/>
            <a:ext cx="2360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Coordenador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- 02 Fiscais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Auxiliar de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Estagiário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123f1f98251_0_208"/>
          <p:cNvSpPr/>
          <p:nvPr/>
        </p:nvSpPr>
        <p:spPr>
          <a:xfrm>
            <a:off x="1769200" y="5092575"/>
            <a:ext cx="2360700" cy="92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Previsão para 2022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123f1f98251_0_208"/>
          <p:cNvSpPr/>
          <p:nvPr/>
        </p:nvSpPr>
        <p:spPr>
          <a:xfrm>
            <a:off x="4462375" y="5103875"/>
            <a:ext cx="2360700" cy="92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814 Instituições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g123f1f98251_0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850" y="5310250"/>
            <a:ext cx="2064696" cy="706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4" name="Google Shape;454;g123f1f98251_0_208"/>
          <p:cNvSpPr/>
          <p:nvPr/>
        </p:nvSpPr>
        <p:spPr>
          <a:xfrm>
            <a:off x="9245850" y="1950225"/>
            <a:ext cx="1952100" cy="780900"/>
          </a:xfrm>
          <a:prstGeom prst="rect">
            <a:avLst/>
          </a:prstGeom>
          <a:solidFill>
            <a:srgbClr val="2E75B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MAIO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g123f1f98251_0_208"/>
          <p:cNvCxnSpPr/>
          <p:nvPr/>
        </p:nvCxnSpPr>
        <p:spPr>
          <a:xfrm>
            <a:off x="10241150" y="2660575"/>
            <a:ext cx="0" cy="8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6" name="Google Shape;456;g123f1f98251_0_208"/>
          <p:cNvSpPr txBox="1"/>
          <p:nvPr/>
        </p:nvSpPr>
        <p:spPr>
          <a:xfrm>
            <a:off x="9398325" y="3710300"/>
            <a:ext cx="2360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Coordenador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- 02 Fiscais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Auxiliar de Fiscal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Estagiário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- 01 Agente Administrativo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123f1f98251_0_208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3f1f98251_0_232"/>
          <p:cNvSpPr txBox="1">
            <a:spLocks noGrp="1"/>
          </p:cNvSpPr>
          <p:nvPr>
            <p:ph type="title"/>
          </p:nvPr>
        </p:nvSpPr>
        <p:spPr>
          <a:xfrm>
            <a:off x="838200" y="4446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SERVIÇOS ADMINISTRATIVOS</a:t>
            </a:r>
            <a:endParaRPr/>
          </a:p>
        </p:txBody>
      </p:sp>
      <p:sp>
        <p:nvSpPr>
          <p:cNvPr id="463" name="Google Shape;463;g123f1f98251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464" name="Google Shape;464;g123f1f98251_0_232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350" y="1442900"/>
            <a:ext cx="7678074" cy="4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123f1f98251_0_232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3f1f98251_0_239"/>
          <p:cNvSpPr txBox="1">
            <a:spLocks noGrp="1"/>
          </p:cNvSpPr>
          <p:nvPr>
            <p:ph type="title"/>
          </p:nvPr>
        </p:nvSpPr>
        <p:spPr>
          <a:xfrm>
            <a:off x="838200" y="520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PROCESSOS ADMINISTRATIVOS x ANO</a:t>
            </a:r>
            <a:endParaRPr/>
          </a:p>
        </p:txBody>
      </p:sp>
      <p:sp>
        <p:nvSpPr>
          <p:cNvPr id="471" name="Google Shape;471;g123f1f98251_0_2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  <p:pic>
        <p:nvPicPr>
          <p:cNvPr id="472" name="Google Shape;472;g123f1f98251_0_239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700" y="1493825"/>
            <a:ext cx="8816325" cy="455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123f1f98251_0_239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ec51254b4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550" y="127125"/>
            <a:ext cx="10838900" cy="60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ec51254b44_0_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10 de Dezembro de 2021</a:t>
            </a:r>
            <a:endParaRPr/>
          </a:p>
        </p:txBody>
      </p:sp>
      <p:sp>
        <p:nvSpPr>
          <p:cNvPr id="134" name="Google Shape;134;gec51254b44_0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135" name="Google Shape;135;gec51254b44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25" y="594125"/>
            <a:ext cx="2350325" cy="19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ec51254b44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300" y="245625"/>
            <a:ext cx="543600" cy="19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ec51254b44_0_2"/>
          <p:cNvSpPr txBox="1"/>
          <p:nvPr/>
        </p:nvSpPr>
        <p:spPr>
          <a:xfrm>
            <a:off x="676550" y="916675"/>
            <a:ext cx="1869900" cy="615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Decisão Coren-RO nº 003, de 06/01/2021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3f1f98251_0_246"/>
          <p:cNvSpPr txBox="1">
            <a:spLocks noGrp="1"/>
          </p:cNvSpPr>
          <p:nvPr>
            <p:ph type="title"/>
          </p:nvPr>
        </p:nvSpPr>
        <p:spPr>
          <a:xfrm>
            <a:off x="838200" y="4446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CRT'S POR ANO</a:t>
            </a:r>
            <a:endParaRPr/>
          </a:p>
        </p:txBody>
      </p:sp>
      <p:sp>
        <p:nvSpPr>
          <p:cNvPr id="479" name="Google Shape;479;g123f1f98251_0_2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480" name="Google Shape;480;g123f1f98251_0_246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3363" y="1458725"/>
            <a:ext cx="7605276" cy="47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123f1f98251_0_246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23f1f98251_0_4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488" name="Google Shape;488;g123f1f98251_0_401" title="Points scored"/>
          <p:cNvPicPr preferRelativeResize="0"/>
          <p:nvPr/>
        </p:nvPicPr>
        <p:blipFill rotWithShape="1">
          <a:blip r:embed="rId3">
            <a:alphaModFix/>
          </a:blip>
          <a:srcRect l="1090" r="-1090"/>
          <a:stretch/>
        </p:blipFill>
        <p:spPr>
          <a:xfrm>
            <a:off x="2114550" y="880725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3f1f98251_0_260"/>
          <p:cNvSpPr txBox="1">
            <a:spLocks noGrp="1"/>
          </p:cNvSpPr>
          <p:nvPr>
            <p:ph type="title"/>
          </p:nvPr>
        </p:nvSpPr>
        <p:spPr>
          <a:xfrm>
            <a:off x="838200" y="139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DENÚNCIAS</a:t>
            </a:r>
            <a:endParaRPr/>
          </a:p>
        </p:txBody>
      </p:sp>
      <p:sp>
        <p:nvSpPr>
          <p:cNvPr id="494" name="Google Shape;494;g123f1f98251_0_2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  <p:pic>
        <p:nvPicPr>
          <p:cNvPr id="495" name="Google Shape;495;g123f1f98251_0_26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0400" y="1278026"/>
            <a:ext cx="7789449" cy="48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23f1f98251_0_260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23f1f98251_0_267"/>
          <p:cNvSpPr txBox="1">
            <a:spLocks noGrp="1"/>
          </p:cNvSpPr>
          <p:nvPr>
            <p:ph type="title"/>
          </p:nvPr>
        </p:nvSpPr>
        <p:spPr>
          <a:xfrm>
            <a:off x="838200" y="139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REGISTRO DE EMPRESA</a:t>
            </a:r>
            <a:endParaRPr/>
          </a:p>
        </p:txBody>
      </p:sp>
      <p:sp>
        <p:nvSpPr>
          <p:cNvPr id="502" name="Google Shape;502;g123f1f98251_0_2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  <p:pic>
        <p:nvPicPr>
          <p:cNvPr id="503" name="Google Shape;503;g123f1f98251_0_267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0400" y="1278026"/>
            <a:ext cx="7789449" cy="48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123f1f98251_0_267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23f1f98251_0_274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OUTRAS ATIVIDADES</a:t>
            </a:r>
            <a:endParaRPr/>
          </a:p>
        </p:txBody>
      </p:sp>
      <p:sp>
        <p:nvSpPr>
          <p:cNvPr id="510" name="Google Shape;510;g123f1f98251_0_2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  <p:sp>
        <p:nvSpPr>
          <p:cNvPr id="511" name="Google Shape;511;g123f1f98251_0_274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8572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Reuniões e Palestras: 22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Entrevistas: 08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TAC’s: 11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Comissões: 08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Nº de Atendimentos: 1.193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Nº Profissionais alcançados: 7.885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12" name="Google Shape;512;g123f1f98251_0_274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3f1f98251_0_281"/>
          <p:cNvSpPr txBox="1">
            <a:spLocks noGrp="1"/>
          </p:cNvSpPr>
          <p:nvPr>
            <p:ph type="title"/>
          </p:nvPr>
        </p:nvSpPr>
        <p:spPr>
          <a:xfrm>
            <a:off x="583575" y="24476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INDICADORES DA FISCALIZAÇÃO</a:t>
            </a:r>
            <a:endParaRPr/>
          </a:p>
        </p:txBody>
      </p:sp>
      <p:sp>
        <p:nvSpPr>
          <p:cNvPr id="518" name="Google Shape;518;g123f1f98251_0_2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  <p:pic>
        <p:nvPicPr>
          <p:cNvPr id="519" name="Google Shape;519;g123f1f98251_0_28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3f1f98251_0_2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  <p:pic>
        <p:nvPicPr>
          <p:cNvPr id="525" name="Google Shape;525;g123f1f98251_0_287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123f1f98251_0_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076200"/>
            <a:ext cx="10452249" cy="40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3f1f98251_0_3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  <p:pic>
        <p:nvPicPr>
          <p:cNvPr id="532" name="Google Shape;532;g123f1f98251_0_31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123f1f98251_0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152400"/>
            <a:ext cx="10435951" cy="39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23f1f98251_0_3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  <p:pic>
        <p:nvPicPr>
          <p:cNvPr id="539" name="Google Shape;539;g123f1f98251_0_326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123f1f98251_0_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850" y="1206525"/>
            <a:ext cx="97536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23f1f98251_0_3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  <p:pic>
        <p:nvPicPr>
          <p:cNvPr id="546" name="Google Shape;546;g123f1f98251_0_353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123f1f98251_0_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152400"/>
            <a:ext cx="10452250" cy="40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c51254b44_0_23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FUNÇÕES DO CONSELHO DE ENFERMAGEM</a:t>
            </a:r>
            <a:endParaRPr/>
          </a:p>
        </p:txBody>
      </p:sp>
      <p:sp>
        <p:nvSpPr>
          <p:cNvPr id="143" name="Google Shape;143;gec51254b44_0_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144" name="Google Shape;144;gec51254b44_0_23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c51254b44_0_23"/>
          <p:cNvSpPr txBox="1"/>
          <p:nvPr/>
        </p:nvSpPr>
        <p:spPr>
          <a:xfrm>
            <a:off x="1609425" y="5496575"/>
            <a:ext cx="2743200" cy="8004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DISCIPLINAR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ec51254b44_0_23"/>
          <p:cNvSpPr txBox="1"/>
          <p:nvPr/>
        </p:nvSpPr>
        <p:spPr>
          <a:xfrm>
            <a:off x="1685925" y="4485500"/>
            <a:ext cx="2590200" cy="800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FISCALIZAR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ec51254b44_0_23"/>
          <p:cNvSpPr/>
          <p:nvPr/>
        </p:nvSpPr>
        <p:spPr>
          <a:xfrm>
            <a:off x="1563825" y="2133950"/>
            <a:ext cx="2834400" cy="112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FUNÇÕES TÍPICAS</a:t>
            </a:r>
            <a:endParaRPr sz="3400"/>
          </a:p>
        </p:txBody>
      </p:sp>
      <p:sp>
        <p:nvSpPr>
          <p:cNvPr id="148" name="Google Shape;148;gec51254b44_0_23"/>
          <p:cNvSpPr/>
          <p:nvPr/>
        </p:nvSpPr>
        <p:spPr>
          <a:xfrm>
            <a:off x="6717175" y="2133950"/>
            <a:ext cx="2834400" cy="112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FUNÇÕES ATÍPICAS</a:t>
            </a:r>
            <a:endParaRPr sz="3400"/>
          </a:p>
        </p:txBody>
      </p:sp>
      <p:sp>
        <p:nvSpPr>
          <p:cNvPr id="149" name="Google Shape;149;gec51254b44_0_23"/>
          <p:cNvSpPr txBox="1"/>
          <p:nvPr/>
        </p:nvSpPr>
        <p:spPr>
          <a:xfrm>
            <a:off x="1451775" y="3474425"/>
            <a:ext cx="3109500" cy="800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NORMATIZAR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ec51254b44_0_23"/>
          <p:cNvSpPr txBox="1"/>
          <p:nvPr/>
        </p:nvSpPr>
        <p:spPr>
          <a:xfrm>
            <a:off x="6353025" y="3474425"/>
            <a:ext cx="3811800" cy="800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ADM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c51254b44_0_23"/>
          <p:cNvSpPr txBox="1"/>
          <p:nvPr/>
        </p:nvSpPr>
        <p:spPr>
          <a:xfrm>
            <a:off x="6839275" y="4485500"/>
            <a:ext cx="2590200" cy="800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PESQUISA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c51254b44_0_23"/>
          <p:cNvSpPr txBox="1"/>
          <p:nvPr/>
        </p:nvSpPr>
        <p:spPr>
          <a:xfrm>
            <a:off x="6353025" y="5496575"/>
            <a:ext cx="3958500" cy="8004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FORMAÇÃO - NEP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ec51254b44_0_23"/>
          <p:cNvSpPr txBox="1"/>
          <p:nvPr/>
        </p:nvSpPr>
        <p:spPr>
          <a:xfrm>
            <a:off x="977375" y="6385600"/>
            <a:ext cx="58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Órgãos de execução das atividades finalísticas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23f1f98251_0_365"/>
          <p:cNvSpPr txBox="1">
            <a:spLocks noGrp="1"/>
          </p:cNvSpPr>
          <p:nvPr>
            <p:ph type="title"/>
          </p:nvPr>
        </p:nvSpPr>
        <p:spPr>
          <a:xfrm>
            <a:off x="838200" y="4446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PROCESSOS JUDICIAIS</a:t>
            </a:r>
            <a:endParaRPr/>
          </a:p>
        </p:txBody>
      </p:sp>
      <p:sp>
        <p:nvSpPr>
          <p:cNvPr id="553" name="Google Shape;553;g123f1f98251_0_3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  <p:pic>
        <p:nvPicPr>
          <p:cNvPr id="554" name="Google Shape;554;g123f1f98251_0_365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700" y="1532675"/>
            <a:ext cx="7282749" cy="45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123f1f98251_0_365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3f1f98251_0_372"/>
          <p:cNvSpPr txBox="1">
            <a:spLocks noGrp="1"/>
          </p:cNvSpPr>
          <p:nvPr>
            <p:ph type="title"/>
          </p:nvPr>
        </p:nvSpPr>
        <p:spPr>
          <a:xfrm>
            <a:off x="838200" y="2922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PROCESSOS JUDICIAIS</a:t>
            </a:r>
            <a:endParaRPr/>
          </a:p>
        </p:txBody>
      </p:sp>
      <p:sp>
        <p:nvSpPr>
          <p:cNvPr id="561" name="Google Shape;561;g123f1f98251_0_3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  <p:pic>
        <p:nvPicPr>
          <p:cNvPr id="562" name="Google Shape;562;g123f1f98251_0_372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325" y="1302851"/>
            <a:ext cx="7656225" cy="473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g123f1f98251_0_372"/>
          <p:cNvPicPr preferRelativeResize="0"/>
          <p:nvPr/>
        </p:nvPicPr>
        <p:blipFill rotWithShape="1">
          <a:blip r:embed="rId4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23f1f98251_0_379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ATIVIDADES NA FISCALIZAÇÃO</a:t>
            </a:r>
            <a:endParaRPr/>
          </a:p>
        </p:txBody>
      </p:sp>
      <p:sp>
        <p:nvSpPr>
          <p:cNvPr id="569" name="Google Shape;569;g123f1f98251_0_3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  <p:sp>
        <p:nvSpPr>
          <p:cNvPr id="570" name="Google Shape;570;g123f1f98251_0_379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42513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Orientação técnica aos RT’s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Atendimento aos profissionais de Enfermagem: acolhimento de denúncias e questões relativas ao exercício profissional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Reunião com as Gerências de Enfermagem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Notificações Extrajudiciais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g123f1f98251_0_379"/>
          <p:cNvSpPr txBox="1">
            <a:spLocks noGrp="1"/>
          </p:cNvSpPr>
          <p:nvPr>
            <p:ph type="body" idx="1"/>
          </p:nvPr>
        </p:nvSpPr>
        <p:spPr>
          <a:xfrm>
            <a:off x="5729800" y="2024050"/>
            <a:ext cx="4251300" cy="4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Celebração de Termo de Ajustamento de Conduta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Participação em audiências em processos judiciais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Reunião com as Promotorias de Justiça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Atendimento direcionado ao MP;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Entrevistas;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300"/>
              <a:buFont typeface="Times New Roman"/>
              <a:buChar char="➔"/>
            </a:pPr>
            <a:r>
              <a:rPr lang="pt-BR" sz="23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Emissão de CRT</a:t>
            </a:r>
            <a:endParaRPr sz="23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2" name="Google Shape;572;g123f1f98251_0_379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6eea41082_0_2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SETOR DE PROCESSOS ÉTICOS</a:t>
            </a:r>
            <a:endParaRPr/>
          </a:p>
        </p:txBody>
      </p:sp>
      <p:sp>
        <p:nvSpPr>
          <p:cNvPr id="579" name="Google Shape;579;g106eea41082_0_2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  <p:pic>
        <p:nvPicPr>
          <p:cNvPr id="580" name="Google Shape;580;g106eea41082_0_205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6eea41082_0_263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Equipe do DEFEP - Processo Ético</a:t>
            </a:r>
            <a:endParaRPr/>
          </a:p>
        </p:txBody>
      </p:sp>
      <p:sp>
        <p:nvSpPr>
          <p:cNvPr id="586" name="Google Shape;586;g106eea41082_0_2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  <p:sp>
        <p:nvSpPr>
          <p:cNvPr id="587" name="Google Shape;587;g106eea41082_0_263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7225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Cristina Soares Nascimento - Chefe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Membros da Comissão de Ética:</a:t>
            </a:r>
            <a:endParaRPr/>
          </a:p>
        </p:txBody>
      </p:sp>
      <p:pic>
        <p:nvPicPr>
          <p:cNvPr id="588" name="Google Shape;588;g106eea41082_0_263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106eea41082_0_263"/>
          <p:cNvSpPr txBox="1"/>
          <p:nvPr/>
        </p:nvSpPr>
        <p:spPr>
          <a:xfrm>
            <a:off x="960125" y="3851750"/>
            <a:ext cx="4285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Abilene Marques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Cleicey Pinheiro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Cristiane Lamarão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Diogo Nogueira do Casal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106eea41082_0_263"/>
          <p:cNvSpPr txBox="1"/>
          <p:nvPr/>
        </p:nvSpPr>
        <p:spPr>
          <a:xfrm>
            <a:off x="5967600" y="3611100"/>
            <a:ext cx="48141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Jamisson Macedo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Josélia Raiane Feitosa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Carolina Bravo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Mayara Eduardo Ayoama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Sandy Ribeiro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06eea41082_0_213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597" name="Google Shape;597;g106eea41082_0_213"/>
          <p:cNvSpPr txBox="1">
            <a:spLocks noGrp="1"/>
          </p:cNvSpPr>
          <p:nvPr>
            <p:ph type="body" idx="1"/>
          </p:nvPr>
        </p:nvSpPr>
        <p:spPr>
          <a:xfrm>
            <a:off x="838200" y="1791175"/>
            <a:ext cx="10515600" cy="4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Foi instituído em janeiro de 2021 (Decisão Coren-RO nº 007/2021);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Responsabilidades: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trâmite de denúncias e processos éticos no Coren-RO;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orientação de inscritos quanto à realização e protocolo de denúncias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juntada de documentos para admissibilidade ou para o arquivamento das denúncias,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instrução de processos éticos,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orientações aos profissionais de enfermagem e respectivos procuradores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protocolo e autuação de recursos,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aplicação de penalidades,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/>
              <a:t>orientações e auxílio aos conselheiros e membros de comissões de instrução.</a:t>
            </a:r>
            <a:endParaRPr/>
          </a:p>
        </p:txBody>
      </p:sp>
      <p:sp>
        <p:nvSpPr>
          <p:cNvPr id="598" name="Google Shape;598;g106eea41082_0_2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  <p:pic>
        <p:nvPicPr>
          <p:cNvPr id="599" name="Google Shape;599;g106eea41082_0_213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06eea41082_0_2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  <p:graphicFrame>
        <p:nvGraphicFramePr>
          <p:cNvPr id="606" name="Google Shape;606;g106eea41082_0_222"/>
          <p:cNvGraphicFramePr/>
          <p:nvPr/>
        </p:nvGraphicFramePr>
        <p:xfrm>
          <a:off x="1264450" y="1104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{7061CE1F-27A2-4C3D-A7FA-E31DC1842C31}</a:tableStyleId>
              </a:tblPr>
              <a:tblGrid>
                <a:gridCol w="174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1º T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2º T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3º T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4º T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Denúncias Recebidas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Denúncias Admitidas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(6)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Denúncias Arquivadas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Denúncias em andamento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Conciliação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Processos em Instrução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05²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²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21²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Processos Julgados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07³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4²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Recursos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Processos Transitados em julgado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(4)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(4)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07" name="Google Shape;607;g106eea41082_0_222"/>
          <p:cNvSpPr txBox="1">
            <a:spLocks noGrp="1"/>
          </p:cNvSpPr>
          <p:nvPr>
            <p:ph type="title"/>
          </p:nvPr>
        </p:nvSpPr>
        <p:spPr>
          <a:xfrm>
            <a:off x="3843125" y="187900"/>
            <a:ext cx="4932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AÇÕES REALIZADAS</a:t>
            </a:r>
            <a:endParaRPr/>
          </a:p>
        </p:txBody>
      </p:sp>
      <p:pic>
        <p:nvPicPr>
          <p:cNvPr id="608" name="Google Shape;608;g106eea41082_0_222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2402aa5f0b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  <p:pic>
        <p:nvPicPr>
          <p:cNvPr id="615" name="Google Shape;615;g12402aa5f0b_0_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6" name="Google Shape;616;g12402aa5f0b_0_1"/>
          <p:cNvGraphicFramePr/>
          <p:nvPr/>
        </p:nvGraphicFramePr>
        <p:xfrm>
          <a:off x="3064279" y="7455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{245CB867-CCCE-4DDA-AEAF-E6C1A38FFCB1}</a:tableStyleId>
              </a:tblPr>
              <a:tblGrid>
                <a:gridCol w="491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75"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Lucida Sans"/>
                        <a:buNone/>
                      </a:pPr>
                      <a:r>
                        <a:rPr lang="pt-BR" sz="1600" b="1"/>
                        <a:t>DESCRIÇÃO</a:t>
                      </a:r>
                      <a:r>
                        <a:rPr lang="pt-BR" sz="1600"/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177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TOTAL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75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DENÚNCIAS RECEBIDAS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3556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89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DENÚNCIAS ADMITIDAS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449262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25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DENÚNCIAS ARQUIVADAS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41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DENÚNCIAS EM ANDAMENTO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51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CONCILIAÇÃO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PROCESSOS EM INSTRUÇÃO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72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PROCESSOS JULGADOS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300">
                <a:tc>
                  <a:txBody>
                    <a:bodyPr/>
                    <a:lstStyle/>
                    <a:p>
                      <a:pPr marL="0" marR="0" lvl="0" indent="9366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RECURSOS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5000">
                <a:tc>
                  <a:txBody>
                    <a:bodyPr/>
                    <a:lstStyle/>
                    <a:p>
                      <a:pPr marL="0" marR="0" lvl="0" indent="93662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PROCESSOS TRANSITADOS EM JULGADO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5403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06eea41082_0_232"/>
          <p:cNvSpPr txBox="1">
            <a:spLocks noGrp="1"/>
          </p:cNvSpPr>
          <p:nvPr>
            <p:ph type="title"/>
          </p:nvPr>
        </p:nvSpPr>
        <p:spPr>
          <a:xfrm>
            <a:off x="2661750" y="250525"/>
            <a:ext cx="7956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ATIVIDADES ADMINISTRATIVAS</a:t>
            </a:r>
            <a:endParaRPr/>
          </a:p>
        </p:txBody>
      </p:sp>
      <p:sp>
        <p:nvSpPr>
          <p:cNvPr id="623" name="Google Shape;623;g106eea41082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  <p:graphicFrame>
        <p:nvGraphicFramePr>
          <p:cNvPr id="624" name="Google Shape;624;g106eea41082_0_232"/>
          <p:cNvGraphicFramePr/>
          <p:nvPr/>
        </p:nvGraphicFramePr>
        <p:xfrm>
          <a:off x="1201475" y="1328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{7061CE1F-27A2-4C3D-A7FA-E31DC1842C31}</a:tableStyleId>
              </a:tblPr>
              <a:tblGrid>
                <a:gridCol w="8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DESCRIÇÃO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QTD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Quantitativo de Processos Instruídos - em andamento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Cartas de Intimação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Minutas de Decisão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04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Convocações para Conciliações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05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Notas de Censura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06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Sessões Solenes de Desagravo Público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25" name="Google Shape;625;g106eea41082_0_232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6eea41082_0_242"/>
          <p:cNvSpPr txBox="1">
            <a:spLocks noGrp="1"/>
          </p:cNvSpPr>
          <p:nvPr>
            <p:ph type="body" idx="1"/>
          </p:nvPr>
        </p:nvSpPr>
        <p:spPr>
          <a:xfrm>
            <a:off x="478075" y="1556325"/>
            <a:ext cx="10200300" cy="4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Além das atividades relacionadas nos quadros anteriores, o setor de processos éticos em conjunto com a comissão de instrução de processos éticos realiza reuniões administrativas periódicas, bem ainda auxilia nas Reuniões Ordinárias e Extraordinárias de Plenária durante as sessões de julgamentos, tanto na perspectiva de acompanhamento dos processos quanto na elaboração da Ata de Julgamento.</a:t>
            </a:r>
            <a:endParaRPr/>
          </a:p>
        </p:txBody>
      </p:sp>
      <p:sp>
        <p:nvSpPr>
          <p:cNvPr id="632" name="Google Shape;632;g106eea41082_0_2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  <p:pic>
        <p:nvPicPr>
          <p:cNvPr id="633" name="Google Shape;633;g106eea41082_0_242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3f1f98251_0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59" name="Google Shape;159;g123f1f98251_0_1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23f1f98251_0_11"/>
          <p:cNvSpPr/>
          <p:nvPr/>
        </p:nvSpPr>
        <p:spPr>
          <a:xfrm>
            <a:off x="3904800" y="1897675"/>
            <a:ext cx="3919200" cy="2639100"/>
          </a:xfrm>
          <a:prstGeom prst="triangle">
            <a:avLst>
              <a:gd name="adj" fmla="val 50000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latin typeface="Calibri"/>
                <a:ea typeface="Calibri"/>
                <a:cs typeface="Calibri"/>
                <a:sym typeface="Calibri"/>
              </a:rPr>
              <a:t>FUNÇÃO TÍPICA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23f1f98251_0_11"/>
          <p:cNvSpPr txBox="1"/>
          <p:nvPr/>
        </p:nvSpPr>
        <p:spPr>
          <a:xfrm>
            <a:off x="4398300" y="1026275"/>
            <a:ext cx="293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FUNÇÃO DISCIPLINAR - </a:t>
            </a:r>
            <a:endParaRPr sz="19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PODER REGULAMENTAR</a:t>
            </a:r>
            <a:endParaRPr sz="19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23f1f98251_0_11"/>
          <p:cNvSpPr txBox="1"/>
          <p:nvPr/>
        </p:nvSpPr>
        <p:spPr>
          <a:xfrm>
            <a:off x="858650" y="4355175"/>
            <a:ext cx="293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FUNÇÃO FISCALIZATÓRIA - PODER DE POLÍCIA</a:t>
            </a:r>
            <a:endParaRPr sz="1900" b="1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23f1f98251_0_11"/>
          <p:cNvSpPr txBox="1"/>
          <p:nvPr/>
        </p:nvSpPr>
        <p:spPr>
          <a:xfrm>
            <a:off x="7937950" y="4355175"/>
            <a:ext cx="293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FUNÇÃO PUNITIVA - </a:t>
            </a:r>
            <a:endParaRPr sz="19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PODER SANCIONATÓRIO</a:t>
            </a:r>
            <a:endParaRPr sz="19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06eea41082_0_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INSCRIÇÃO REGISTRO E CADASTRO</a:t>
            </a:r>
            <a:endParaRPr/>
          </a:p>
        </p:txBody>
      </p:sp>
      <p:sp>
        <p:nvSpPr>
          <p:cNvPr id="640" name="Google Shape;640;g106eea41082_0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  <p:pic>
        <p:nvPicPr>
          <p:cNvPr id="641" name="Google Shape;641;g106eea41082_0_9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6eea41082_0_271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Equipe do DEFEP - IRC</a:t>
            </a:r>
            <a:endParaRPr/>
          </a:p>
        </p:txBody>
      </p:sp>
      <p:sp>
        <p:nvSpPr>
          <p:cNvPr id="647" name="Google Shape;647;g106eea41082_0_2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  <p:sp>
        <p:nvSpPr>
          <p:cNvPr id="648" name="Google Shape;648;g106eea41082_0_271"/>
          <p:cNvSpPr txBox="1">
            <a:spLocks noGrp="1"/>
          </p:cNvSpPr>
          <p:nvPr>
            <p:ph type="body" idx="1"/>
          </p:nvPr>
        </p:nvSpPr>
        <p:spPr>
          <a:xfrm>
            <a:off x="960125" y="2074975"/>
            <a:ext cx="87225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Ivonete Maio da Silva Fernandes - Chefe do SIRC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Brena Karoline de Andrade - Agente Administrativo</a:t>
            </a:r>
            <a:endParaRPr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João Victor - Menor Aprendiz</a:t>
            </a:r>
            <a:endParaRPr/>
          </a:p>
        </p:txBody>
      </p:sp>
      <p:pic>
        <p:nvPicPr>
          <p:cNvPr id="649" name="Google Shape;649;g106eea41082_0_271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23f1f98251_0_429"/>
          <p:cNvSpPr txBox="1">
            <a:spLocks noGrp="1"/>
          </p:cNvSpPr>
          <p:nvPr>
            <p:ph type="title"/>
          </p:nvPr>
        </p:nvSpPr>
        <p:spPr>
          <a:xfrm>
            <a:off x="304800" y="105422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CONSELHO REGIONAL DE ENFERMAGEM DE RONDÔNIA</a:t>
            </a:r>
            <a:endParaRPr/>
          </a:p>
        </p:txBody>
      </p:sp>
      <p:sp>
        <p:nvSpPr>
          <p:cNvPr id="656" name="Google Shape;656;g123f1f98251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  <p:sp>
        <p:nvSpPr>
          <p:cNvPr id="657" name="Google Shape;657;g123f1f98251_0_429"/>
          <p:cNvSpPr txBox="1"/>
          <p:nvPr/>
        </p:nvSpPr>
        <p:spPr>
          <a:xfrm>
            <a:off x="1254325" y="2384700"/>
            <a:ext cx="3225300" cy="815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latin typeface="Calibri"/>
                <a:ea typeface="Calibri"/>
                <a:cs typeface="Calibri"/>
                <a:sym typeface="Calibri"/>
              </a:rPr>
              <a:t>ENFERMEIRO: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123f1f98251_0_429"/>
          <p:cNvSpPr txBox="1"/>
          <p:nvPr/>
        </p:nvSpPr>
        <p:spPr>
          <a:xfrm>
            <a:off x="1189150" y="3509975"/>
            <a:ext cx="6304200" cy="8157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latin typeface="Calibri"/>
                <a:ea typeface="Calibri"/>
                <a:cs typeface="Calibri"/>
                <a:sym typeface="Calibri"/>
              </a:rPr>
              <a:t>TÉCNICO DE ENFERMAGEM: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123f1f98251_0_429"/>
          <p:cNvSpPr txBox="1"/>
          <p:nvPr/>
        </p:nvSpPr>
        <p:spPr>
          <a:xfrm>
            <a:off x="1189150" y="4559050"/>
            <a:ext cx="6304200" cy="815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latin typeface="Calibri"/>
                <a:ea typeface="Calibri"/>
                <a:cs typeface="Calibri"/>
                <a:sym typeface="Calibri"/>
              </a:rPr>
              <a:t>AUXILIAR DE ENFERMAGEM: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123f1f98251_0_429"/>
          <p:cNvSpPr/>
          <p:nvPr/>
        </p:nvSpPr>
        <p:spPr>
          <a:xfrm>
            <a:off x="4748025" y="2280900"/>
            <a:ext cx="1173000" cy="10233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/>
              <a:t>5.155</a:t>
            </a:r>
            <a:endParaRPr sz="2000" b="1"/>
          </a:p>
        </p:txBody>
      </p:sp>
      <p:sp>
        <p:nvSpPr>
          <p:cNvPr id="661" name="Google Shape;661;g123f1f98251_0_429"/>
          <p:cNvSpPr/>
          <p:nvPr/>
        </p:nvSpPr>
        <p:spPr>
          <a:xfrm>
            <a:off x="7865175" y="3433775"/>
            <a:ext cx="1419900" cy="10233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/>
              <a:t>12.081</a:t>
            </a:r>
            <a:endParaRPr sz="2000" b="1"/>
          </a:p>
        </p:txBody>
      </p:sp>
      <p:sp>
        <p:nvSpPr>
          <p:cNvPr id="662" name="Google Shape;662;g123f1f98251_0_429"/>
          <p:cNvSpPr/>
          <p:nvPr/>
        </p:nvSpPr>
        <p:spPr>
          <a:xfrm>
            <a:off x="7865175" y="4531450"/>
            <a:ext cx="1173000" cy="10233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/>
              <a:t>2.707</a:t>
            </a:r>
            <a:endParaRPr sz="2000" b="1"/>
          </a:p>
        </p:txBody>
      </p:sp>
      <p:sp>
        <p:nvSpPr>
          <p:cNvPr id="663" name="Google Shape;663;g123f1f98251_0_429"/>
          <p:cNvSpPr txBox="1"/>
          <p:nvPr/>
        </p:nvSpPr>
        <p:spPr>
          <a:xfrm>
            <a:off x="1254325" y="5531925"/>
            <a:ext cx="2743200" cy="815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latin typeface="Calibri"/>
                <a:ea typeface="Calibri"/>
                <a:cs typeface="Calibri"/>
                <a:sym typeface="Calibri"/>
              </a:rPr>
              <a:t>OBSTETRIZ: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123f1f98251_0_429"/>
          <p:cNvSpPr/>
          <p:nvPr/>
        </p:nvSpPr>
        <p:spPr>
          <a:xfrm>
            <a:off x="4251625" y="5455725"/>
            <a:ext cx="912300" cy="8157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01</a:t>
            </a:r>
            <a:endParaRPr sz="2000"/>
          </a:p>
        </p:txBody>
      </p:sp>
      <p:sp>
        <p:nvSpPr>
          <p:cNvPr id="665" name="Google Shape;665;g123f1f98251_0_429"/>
          <p:cNvSpPr txBox="1"/>
          <p:nvPr/>
        </p:nvSpPr>
        <p:spPr>
          <a:xfrm>
            <a:off x="7737625" y="5755450"/>
            <a:ext cx="26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TOTAL: 19.944 / 20.280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06eea41082_0_22"/>
          <p:cNvSpPr txBox="1">
            <a:spLocks noGrp="1"/>
          </p:cNvSpPr>
          <p:nvPr>
            <p:ph type="title"/>
          </p:nvPr>
        </p:nvSpPr>
        <p:spPr>
          <a:xfrm>
            <a:off x="1219200" y="404664"/>
            <a:ext cx="94851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pt-BR" b="1"/>
              <a:t>Análise Geral</a:t>
            </a:r>
            <a:endParaRPr b="1"/>
          </a:p>
        </p:txBody>
      </p:sp>
      <p:sp>
        <p:nvSpPr>
          <p:cNvPr id="671" name="Google Shape;671;g106eea41082_0_22"/>
          <p:cNvSpPr txBox="1">
            <a:spLocks noGrp="1"/>
          </p:cNvSpPr>
          <p:nvPr>
            <p:ph type="body" idx="1"/>
          </p:nvPr>
        </p:nvSpPr>
        <p:spPr>
          <a:xfrm>
            <a:off x="527381" y="1447800"/>
            <a:ext cx="11055300" cy="4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8928"/>
              <a:buNone/>
            </a:pPr>
            <a:r>
              <a:rPr lang="pt-BR"/>
              <a:t>A análise dos dados relacionados abaixo foi reportada dos sistemas ativos utilizados pelo Setor de Inscrição, Registro e Cadastro/Recepção (</a:t>
            </a:r>
            <a:r>
              <a:rPr lang="pt-BR" i="1"/>
              <a:t>Incorpware e VALID). </a:t>
            </a:r>
            <a:r>
              <a:rPr lang="pt-BR"/>
              <a:t>O Conselho Regional de Enfermagem de Rondônia registrou no ano de 2021, um quantitativo de: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r>
              <a:rPr lang="pt-BR"/>
              <a:t> </a:t>
            </a:r>
            <a:endParaRPr/>
          </a:p>
          <a:p>
            <a:pPr marL="274320" lvl="0" indent="-263794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Char char="•"/>
            </a:pPr>
            <a:r>
              <a:rPr lang="pt-BR"/>
              <a:t>Novos registros no total de </a:t>
            </a:r>
            <a:r>
              <a:rPr lang="pt-BR" b="1"/>
              <a:t>1.594 </a:t>
            </a:r>
            <a:r>
              <a:rPr lang="pt-BR"/>
              <a:t>(mil quinhentos e noventa e quatro) </a:t>
            </a:r>
            <a:endParaRPr/>
          </a:p>
          <a:p>
            <a:pPr marL="274320" lvl="0" indent="-263794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Char char="•"/>
            </a:pPr>
            <a:r>
              <a:rPr lang="pt-BR"/>
              <a:t>Renovações de carteiras no total de </a:t>
            </a:r>
            <a:r>
              <a:rPr lang="pt-BR" b="1"/>
              <a:t>1.171</a:t>
            </a:r>
            <a:r>
              <a:rPr lang="pt-BR"/>
              <a:t> (um mil cento e setenta e um)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r>
              <a:rPr lang="pt-BR" b="1"/>
              <a:t>Observações: profissionais entre as categorias QI, QII e QIII.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r>
              <a:rPr lang="pt-BR"/>
              <a:t> 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r>
              <a:rPr lang="pt-BR"/>
              <a:t>Do quantitativo de novos registros e renovações de carteiras, com relação ao ano de 2020, teve um aumento de significativo na demanda de: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endParaRPr/>
          </a:p>
          <a:p>
            <a:pPr marL="274320" lvl="0" indent="-263794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Char char="•"/>
            </a:pPr>
            <a:r>
              <a:rPr lang="pt-BR"/>
              <a:t>Técnicos de Enfermagem - 3,32%. </a:t>
            </a:r>
            <a:endParaRPr/>
          </a:p>
          <a:p>
            <a:pPr marL="274320" lvl="0" indent="-263794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Char char="•"/>
            </a:pPr>
            <a:r>
              <a:rPr lang="pt-BR"/>
              <a:t>Enfermeiros - 7,71%.</a:t>
            </a:r>
            <a:endParaRPr/>
          </a:p>
          <a:p>
            <a:pPr marL="274320" lvl="0" indent="-263794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Char char="•"/>
            </a:pPr>
            <a:r>
              <a:rPr lang="pt-BR"/>
              <a:t>Auxiliar de Enfermagem - 4%.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78928"/>
              <a:buNone/>
            </a:pPr>
            <a:endParaRPr/>
          </a:p>
        </p:txBody>
      </p:sp>
      <p:pic>
        <p:nvPicPr>
          <p:cNvPr id="672" name="Google Shape;672;g106eea41082_0_22"/>
          <p:cNvPicPr preferRelativeResize="0"/>
          <p:nvPr/>
        </p:nvPicPr>
        <p:blipFill rotWithShape="1">
          <a:blip r:embed="rId3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23f1f98251_0_451"/>
          <p:cNvSpPr txBox="1">
            <a:spLocks noGrp="1"/>
          </p:cNvSpPr>
          <p:nvPr>
            <p:ph type="title"/>
          </p:nvPr>
        </p:nvSpPr>
        <p:spPr>
          <a:xfrm>
            <a:off x="2085070" y="439950"/>
            <a:ext cx="7852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Lucida Sans"/>
              <a:buNone/>
            </a:pPr>
            <a:r>
              <a:rPr lang="pt-BR" sz="2700"/>
              <a:t>ATENDIMENTO </a:t>
            </a:r>
            <a:r>
              <a:rPr lang="pt-BR" sz="2700" b="1"/>
              <a:t>E REGISTRO E CADASTRO</a:t>
            </a:r>
            <a:endParaRPr sz="2700" b="1"/>
          </a:p>
        </p:txBody>
      </p:sp>
      <p:pic>
        <p:nvPicPr>
          <p:cNvPr id="678" name="Google Shape;678;g123f1f98251_0_451"/>
          <p:cNvPicPr preferRelativeResize="0"/>
          <p:nvPr/>
        </p:nvPicPr>
        <p:blipFill rotWithShape="1">
          <a:blip r:embed="rId3">
            <a:alphaModFix/>
          </a:blip>
          <a:srcRect t="1478" b="1884"/>
          <a:stretch/>
        </p:blipFill>
        <p:spPr>
          <a:xfrm>
            <a:off x="753600" y="2412900"/>
            <a:ext cx="10684775" cy="35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23f1f98251_0_451"/>
          <p:cNvSpPr txBox="1"/>
          <p:nvPr/>
        </p:nvSpPr>
        <p:spPr>
          <a:xfrm>
            <a:off x="1151775" y="1509150"/>
            <a:ext cx="97191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Lucida Sans"/>
              <a:buNone/>
            </a:pPr>
            <a:r>
              <a:rPr lang="pt-BR" sz="1800" b="1">
                <a:solidFill>
                  <a:srgbClr val="0070C0"/>
                </a:solidFill>
                <a:latin typeface="Lucida Sans"/>
                <a:ea typeface="Lucida Sans"/>
                <a:cs typeface="Lucida Sans"/>
                <a:sym typeface="Lucida Sans"/>
              </a:rPr>
              <a:t>PROCEDIMENTOS REALIZADOS DE JANEIRO A DEZEMBRO, POR CATEGORIA PROFISSIONAL</a:t>
            </a:r>
            <a:endParaRPr sz="1800" b="1">
              <a:solidFill>
                <a:srgbClr val="0070C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06eea41082_0_27"/>
          <p:cNvSpPr txBox="1">
            <a:spLocks noGrp="1"/>
          </p:cNvSpPr>
          <p:nvPr>
            <p:ph type="title"/>
          </p:nvPr>
        </p:nvSpPr>
        <p:spPr>
          <a:xfrm>
            <a:off x="1219200" y="476672"/>
            <a:ext cx="101571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Libre Franklin"/>
              <a:buNone/>
            </a:pPr>
            <a:r>
              <a:rPr lang="pt-BR" b="1"/>
              <a:t>Maiores demandas do Setor URC/RECEPÇÃO</a:t>
            </a:r>
            <a:endParaRPr b="1"/>
          </a:p>
        </p:txBody>
      </p:sp>
      <p:pic>
        <p:nvPicPr>
          <p:cNvPr id="685" name="Google Shape;685;g106eea41082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381" y="1340768"/>
            <a:ext cx="11055300" cy="46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106eea41082_0_27"/>
          <p:cNvPicPr preferRelativeResize="0"/>
          <p:nvPr/>
        </p:nvPicPr>
        <p:blipFill rotWithShape="1">
          <a:blip r:embed="rId4">
            <a:alphaModFix/>
          </a:blip>
          <a:srcRect b="11838"/>
          <a:stretch/>
        </p:blipFill>
        <p:spPr>
          <a:xfrm>
            <a:off x="210850" y="283925"/>
            <a:ext cx="2372650" cy="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1" name="Google Shape;691;g123f1f98251_0_550"/>
          <p:cNvGraphicFramePr/>
          <p:nvPr/>
        </p:nvGraphicFramePr>
        <p:xfrm>
          <a:off x="1752834" y="9806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{2CEF7663-BB1B-44BF-BFC9-B5F0502B700C}</a:tableStyleId>
              </a:tblPr>
              <a:tblGrid>
                <a:gridCol w="67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SERVIÇOS REALIZADOS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QUANTIDADE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/>
                        <a:t>PROFISSIONAIS ATENDIDOS: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334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RENOVAÇÃO DE CARTEIRA PROFISSIONAL: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89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ATUALIZAÇÃO CADASTRAL: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287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RENEGOCIAÇÃO DE DÉBITOS: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169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ENTREGA DE CARTEIRA PROFISSIONAIS: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61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1ª INSC. E 2ª VIA DE CARTEIRA: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CARTEIRA REMIDA: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REGISTRO DE ESPECIALIDADE: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CRT – CERTIDÃO DE RESP. TÉCNICA: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CANCELAMENTO DE REGISTRO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ATENDIMENTO JURÍDICO: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ATENDIMENTO FISCAL: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51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TRANSFERÊNCIAS: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EMISSÃO DE CERTIDÕES: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lang="pt-BR" sz="1800"/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92" name="Google Shape;692;g123f1f98251_0_550"/>
          <p:cNvSpPr txBox="1">
            <a:spLocks noGrp="1"/>
          </p:cNvSpPr>
          <p:nvPr>
            <p:ph type="title"/>
          </p:nvPr>
        </p:nvSpPr>
        <p:spPr>
          <a:xfrm>
            <a:off x="335360" y="548680"/>
            <a:ext cx="11617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pt-BR" sz="2400" b="1"/>
            </a:br>
            <a:r>
              <a:rPr lang="pt-BR" sz="2800" b="1"/>
              <a:t>COREN ITINERANTE</a:t>
            </a:r>
            <a:br>
              <a:rPr lang="pt-BR" sz="2800" b="1"/>
            </a:br>
            <a:br>
              <a:rPr lang="pt-BR" sz="2800" b="1">
                <a:solidFill>
                  <a:srgbClr val="0070C0"/>
                </a:solidFill>
              </a:rPr>
            </a:br>
            <a:endParaRPr sz="2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21b53a1a41_0_190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SUBSEÇÃO DE JI-PARANÁ</a:t>
            </a:r>
            <a:endParaRPr/>
          </a:p>
        </p:txBody>
      </p:sp>
      <p:sp>
        <p:nvSpPr>
          <p:cNvPr id="699" name="Google Shape;699;g121b53a1a41_0_1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67</a:t>
            </a:fld>
            <a:endParaRPr/>
          </a:p>
        </p:txBody>
      </p:sp>
      <p:pic>
        <p:nvPicPr>
          <p:cNvPr id="700" name="Google Shape;700;g121b53a1a41_0_19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121b53a1a41_0_190"/>
          <p:cNvSpPr txBox="1"/>
          <p:nvPr/>
        </p:nvSpPr>
        <p:spPr>
          <a:xfrm>
            <a:off x="1726725" y="4919525"/>
            <a:ext cx="4491000" cy="126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 Lillian Sampaio Ramos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Eliana Santana M. dos Santos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g121b53a1a41_0_198"/>
          <p:cNvGraphicFramePr/>
          <p:nvPr/>
        </p:nvGraphicFramePr>
        <p:xfrm>
          <a:off x="809550" y="1924650"/>
          <a:ext cx="3000000" cy="3000000"/>
        </p:xfrm>
        <a:graphic>
          <a:graphicData uri="http://schemas.openxmlformats.org/drawingml/2006/table">
            <a:tbl>
              <a:tblPr bandRow="1" bandCol="1">
                <a:noFill/>
                <a:tableStyleId>{16DA3110-CDB5-441E-9DDE-038109DACEDB}</a:tableStyleId>
              </a:tblPr>
              <a:tblGrid>
                <a:gridCol w="114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662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GERAL DE PROTOCOLOS: 573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Categoria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Inscrição  definitiva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Renovação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Transferência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Reinscrição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Remida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2º Via de carteira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Especialização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ENF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AUX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159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Google Shape;711;g121b53a1a41_0_205"/>
          <p:cNvGraphicFramePr/>
          <p:nvPr/>
        </p:nvGraphicFramePr>
        <p:xfrm>
          <a:off x="1416150" y="1298200"/>
          <a:ext cx="3000000" cy="3000000"/>
        </p:xfrm>
        <a:graphic>
          <a:graphicData uri="http://schemas.openxmlformats.org/drawingml/2006/table">
            <a:tbl>
              <a:tblPr bandRow="1" bandCol="1">
                <a:noFill/>
                <a:tableStyleId>{16DA3110-CDB5-441E-9DDE-038109DACEDB}</a:tableStyleId>
              </a:tblPr>
              <a:tblGrid>
                <a:gridCol w="108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Cancelamento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Suspensão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Reativação de suspensão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Prorrogação de inscrição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ENF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38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AUX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2" name="Google Shape;712;g121b53a1a41_0_205"/>
          <p:cNvSpPr/>
          <p:nvPr/>
        </p:nvSpPr>
        <p:spPr>
          <a:xfrm>
            <a:off x="7966875" y="48771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66 Memorandos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b53a1a41_0_0"/>
          <p:cNvSpPr txBox="1">
            <a:spLocks noGrp="1"/>
          </p:cNvSpPr>
          <p:nvPr>
            <p:ph type="title"/>
          </p:nvPr>
        </p:nvSpPr>
        <p:spPr>
          <a:xfrm>
            <a:off x="788850" y="797625"/>
            <a:ext cx="989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5500"/>
              <a:t>PLENÁRIO DO COREN-RO</a:t>
            </a:r>
            <a:endParaRPr sz="5500"/>
          </a:p>
        </p:txBody>
      </p:sp>
      <p:sp>
        <p:nvSpPr>
          <p:cNvPr id="170" name="Google Shape;170;g121b53a1a41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171" name="Google Shape;171;g121b53a1a41_0_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21b53a1a4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613" y="1690725"/>
            <a:ext cx="7390583" cy="45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21b53a1a41_0_212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SUBSEÇÃO DE CACOAL</a:t>
            </a:r>
            <a:endParaRPr/>
          </a:p>
        </p:txBody>
      </p:sp>
      <p:sp>
        <p:nvSpPr>
          <p:cNvPr id="719" name="Google Shape;719;g121b53a1a41_0_2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70</a:t>
            </a:fld>
            <a:endParaRPr/>
          </a:p>
        </p:txBody>
      </p:sp>
      <p:pic>
        <p:nvPicPr>
          <p:cNvPr id="720" name="Google Shape;720;g121b53a1a41_0_21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121b53a1a41_0_212"/>
          <p:cNvSpPr txBox="1"/>
          <p:nvPr/>
        </p:nvSpPr>
        <p:spPr>
          <a:xfrm>
            <a:off x="1726725" y="4919525"/>
            <a:ext cx="4491000" cy="126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Wagner Melo do Casal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Bruno Brito de Assis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" name="Google Shape;726;g121b53a1a41_0_220"/>
          <p:cNvGraphicFramePr/>
          <p:nvPr/>
        </p:nvGraphicFramePr>
        <p:xfrm>
          <a:off x="1490150" y="11299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{48464578-D11E-42D0-96E2-B5BFADAAD62A}</a:tableStyleId>
              </a:tblPr>
              <a:tblGrid>
                <a:gridCol w="236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Categoria </a:t>
                      </a:r>
                      <a:endParaRPr sz="1200" b="1"/>
                    </a:p>
                  </a:txBody>
                  <a:tcPr marL="68575" marR="6857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Enfermeiro</a:t>
                      </a:r>
                      <a:endParaRPr sz="1200" b="1"/>
                    </a:p>
                  </a:txBody>
                  <a:tcPr marL="68575" marR="6857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Técnico </a:t>
                      </a:r>
                      <a:endParaRPr sz="1200" b="1"/>
                    </a:p>
                  </a:txBody>
                  <a:tcPr marL="68575" marR="6857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Auxiliar</a:t>
                      </a:r>
                      <a:endParaRPr sz="1200" b="1"/>
                    </a:p>
                  </a:txBody>
                  <a:tcPr marL="68575" marR="68575" marT="0" marB="0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Inscrição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139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144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02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Cancelamento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08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24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13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Renovação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211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250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30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Transferência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09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02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Reinscrição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02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04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Remida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01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2ª via de carteira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01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06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Especialização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71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02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Suspensão</a:t>
                      </a:r>
                      <a:endParaRPr sz="12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06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13</a:t>
                      </a:r>
                      <a:endParaRPr sz="120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</a:t>
                      </a:r>
                      <a:endParaRPr sz="12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27" name="Google Shape;727;g121b53a1a41_0_220"/>
          <p:cNvGraphicFramePr/>
          <p:nvPr/>
        </p:nvGraphicFramePr>
        <p:xfrm>
          <a:off x="6637850" y="47752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{48464578-D11E-42D0-96E2-B5BFADAAD62A}</a:tableStyleId>
              </a:tblPr>
              <a:tblGrid>
                <a:gridCol w="185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9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Categoria </a:t>
                      </a:r>
                      <a:endParaRPr sz="1200" b="1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/>
                        <a:t>Carteiras</a:t>
                      </a:r>
                      <a:endParaRPr sz="1200" b="1"/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Enfermeiro</a:t>
                      </a:r>
                      <a:endParaRPr sz="12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408</a:t>
                      </a:r>
                      <a:endParaRPr sz="1200"/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Técnico</a:t>
                      </a:r>
                      <a:endParaRPr sz="12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356</a:t>
                      </a:r>
                      <a:endParaRPr sz="1200"/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Auxiliar</a:t>
                      </a:r>
                      <a:endParaRPr sz="12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27</a:t>
                      </a:r>
                      <a:endParaRPr sz="1200"/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21ca914793_1_0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SUBSEÇÃO DE VILHENA</a:t>
            </a:r>
            <a:endParaRPr/>
          </a:p>
        </p:txBody>
      </p:sp>
      <p:sp>
        <p:nvSpPr>
          <p:cNvPr id="734" name="Google Shape;734;g121ca914793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72</a:t>
            </a:fld>
            <a:endParaRPr/>
          </a:p>
        </p:txBody>
      </p:sp>
      <p:pic>
        <p:nvPicPr>
          <p:cNvPr id="735" name="Google Shape;735;g121ca914793_1_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121ca914793_1_0"/>
          <p:cNvSpPr txBox="1"/>
          <p:nvPr/>
        </p:nvSpPr>
        <p:spPr>
          <a:xfrm>
            <a:off x="1726725" y="4919525"/>
            <a:ext cx="44910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Edileide Lobo de Miranda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g121ca914793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25" y="772350"/>
            <a:ext cx="8063450" cy="536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g121ca914793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00" y="1534137"/>
            <a:ext cx="9337426" cy="37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2402aa5f0b_0_105"/>
          <p:cNvSpPr txBox="1">
            <a:spLocks noGrp="1"/>
          </p:cNvSpPr>
          <p:nvPr>
            <p:ph type="title"/>
          </p:nvPr>
        </p:nvSpPr>
        <p:spPr>
          <a:xfrm>
            <a:off x="788850" y="1641900"/>
            <a:ext cx="106143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5500"/>
              <a:t>DEPARTAMENTO ADMINISTRATIVO FINANCEIRO - DAF</a:t>
            </a:r>
            <a:endParaRPr sz="5500"/>
          </a:p>
        </p:txBody>
      </p:sp>
      <p:sp>
        <p:nvSpPr>
          <p:cNvPr id="753" name="Google Shape;753;g12402aa5f0b_0_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75</a:t>
            </a:fld>
            <a:endParaRPr/>
          </a:p>
        </p:txBody>
      </p:sp>
      <p:pic>
        <p:nvPicPr>
          <p:cNvPr id="754" name="Google Shape;754;g12402aa5f0b_0_10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12402aa5f0b_0_105"/>
          <p:cNvSpPr/>
          <p:nvPr/>
        </p:nvSpPr>
        <p:spPr>
          <a:xfrm>
            <a:off x="309525" y="3746650"/>
            <a:ext cx="1759200" cy="961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CPL</a:t>
            </a:r>
            <a:endParaRPr sz="1600" b="1"/>
          </a:p>
        </p:txBody>
      </p:sp>
      <p:sp>
        <p:nvSpPr>
          <p:cNvPr id="756" name="Google Shape;756;g12402aa5f0b_0_105"/>
          <p:cNvSpPr/>
          <p:nvPr/>
        </p:nvSpPr>
        <p:spPr>
          <a:xfrm>
            <a:off x="2367863" y="3746650"/>
            <a:ext cx="1759200" cy="961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CONTABILIDADE</a:t>
            </a:r>
            <a:endParaRPr b="1"/>
          </a:p>
        </p:txBody>
      </p:sp>
      <p:sp>
        <p:nvSpPr>
          <p:cNvPr id="757" name="Google Shape;757;g12402aa5f0b_0_105"/>
          <p:cNvSpPr/>
          <p:nvPr/>
        </p:nvSpPr>
        <p:spPr>
          <a:xfrm>
            <a:off x="4426188" y="3746650"/>
            <a:ext cx="1759200" cy="961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GESTÃO DE CONTRATOS</a:t>
            </a:r>
            <a:endParaRPr b="1"/>
          </a:p>
        </p:txBody>
      </p:sp>
      <p:sp>
        <p:nvSpPr>
          <p:cNvPr id="758" name="Google Shape;758;g12402aa5f0b_0_105"/>
          <p:cNvSpPr/>
          <p:nvPr/>
        </p:nvSpPr>
        <p:spPr>
          <a:xfrm>
            <a:off x="6484538" y="3746650"/>
            <a:ext cx="1759200" cy="961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DÍVIDA ATIVA</a:t>
            </a:r>
            <a:endParaRPr b="1"/>
          </a:p>
        </p:txBody>
      </p:sp>
      <p:sp>
        <p:nvSpPr>
          <p:cNvPr id="759" name="Google Shape;759;g12402aa5f0b_0_105"/>
          <p:cNvSpPr/>
          <p:nvPr/>
        </p:nvSpPr>
        <p:spPr>
          <a:xfrm>
            <a:off x="8542875" y="3746650"/>
            <a:ext cx="1759200" cy="961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GESTÃO DE PESSOAS</a:t>
            </a:r>
            <a:endParaRPr b="1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2402aa5f0b_0_51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COMISSÃO PERMANENTE DE LICITAÇÃO - CPL</a:t>
            </a:r>
            <a:endParaRPr/>
          </a:p>
        </p:txBody>
      </p:sp>
      <p:sp>
        <p:nvSpPr>
          <p:cNvPr id="766" name="Google Shape;766;g12402aa5f0b_0_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76</a:t>
            </a:fld>
            <a:endParaRPr/>
          </a:p>
        </p:txBody>
      </p:sp>
      <p:pic>
        <p:nvPicPr>
          <p:cNvPr id="767" name="Google Shape;767;g12402aa5f0b_0_5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2402aa5f0b_0_51"/>
          <p:cNvSpPr txBox="1"/>
          <p:nvPr/>
        </p:nvSpPr>
        <p:spPr>
          <a:xfrm>
            <a:off x="1726725" y="4919525"/>
            <a:ext cx="33882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Vanessa Sena Torres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2402aa5f0b_0_65"/>
          <p:cNvSpPr txBox="1">
            <a:spLocks noGrp="1"/>
          </p:cNvSpPr>
          <p:nvPr>
            <p:ph type="title"/>
          </p:nvPr>
        </p:nvSpPr>
        <p:spPr>
          <a:xfrm>
            <a:off x="961100" y="1091425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COMISSÃO PERMANENTE DE LICITAÇÃO</a:t>
            </a:r>
            <a:endParaRPr sz="4500">
              <a:solidFill>
                <a:srgbClr val="0070C0"/>
              </a:solidFill>
            </a:endParaRPr>
          </a:p>
        </p:txBody>
      </p:sp>
      <p:graphicFrame>
        <p:nvGraphicFramePr>
          <p:cNvPr id="774" name="Google Shape;774;g12402aa5f0b_0_65"/>
          <p:cNvGraphicFramePr/>
          <p:nvPr/>
        </p:nvGraphicFramePr>
        <p:xfrm>
          <a:off x="1649524" y="23493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{245CB867-CCCE-4DDA-AEAF-E6C1A38FFCB1}</a:tableStyleId>
              </a:tblPr>
              <a:tblGrid>
                <a:gridCol w="6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PROCEDIMENTO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QTD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PREGÃO ELETRÔNICO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DISPENSA DE LICITAÇÃO E INEXIGIBILIDADE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OUTROS (chamamentos públicos e pesquisas mercadológicas para aditivos contratuais)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2402aa5f0b_0_112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DIVISÃO DE CONTABILIDADE</a:t>
            </a:r>
            <a:endParaRPr/>
          </a:p>
        </p:txBody>
      </p:sp>
      <p:sp>
        <p:nvSpPr>
          <p:cNvPr id="781" name="Google Shape;781;g12402aa5f0b_0_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78</a:t>
            </a:fld>
            <a:endParaRPr/>
          </a:p>
        </p:txBody>
      </p:sp>
      <p:pic>
        <p:nvPicPr>
          <p:cNvPr id="782" name="Google Shape;782;g12402aa5f0b_0_11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g12402aa5f0b_0_112"/>
          <p:cNvSpPr txBox="1"/>
          <p:nvPr/>
        </p:nvSpPr>
        <p:spPr>
          <a:xfrm>
            <a:off x="1726725" y="4919525"/>
            <a:ext cx="41376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TATIANE AZEVEDO RIBEIRO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2402aa5f0b_0_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79</a:t>
            </a:fld>
            <a:endParaRPr/>
          </a:p>
        </p:txBody>
      </p:sp>
      <p:pic>
        <p:nvPicPr>
          <p:cNvPr id="789" name="Google Shape;789;g12402aa5f0b_0_119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12402aa5f0b_0_119"/>
          <p:cNvSpPr/>
          <p:nvPr/>
        </p:nvSpPr>
        <p:spPr>
          <a:xfrm>
            <a:off x="977375" y="22317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Realizou pré-empenho, empenho, liquidação e baixas de PAD's.</a:t>
            </a:r>
            <a:endParaRPr sz="1900"/>
          </a:p>
        </p:txBody>
      </p:sp>
      <p:sp>
        <p:nvSpPr>
          <p:cNvPr id="791" name="Google Shape;791;g12402aa5f0b_0_119"/>
          <p:cNvSpPr/>
          <p:nvPr/>
        </p:nvSpPr>
        <p:spPr>
          <a:xfrm>
            <a:off x="977375" y="429402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Emitiu demonstrativos contábeis trimestrais para Prestação de Contas Trimestral.</a:t>
            </a:r>
            <a:endParaRPr sz="1800"/>
          </a:p>
        </p:txBody>
      </p:sp>
      <p:sp>
        <p:nvSpPr>
          <p:cNvPr id="792" name="Google Shape;792;g12402aa5f0b_0_119"/>
          <p:cNvSpPr/>
          <p:nvPr/>
        </p:nvSpPr>
        <p:spPr>
          <a:xfrm>
            <a:off x="4099625" y="22317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Contabilizou as operações financeiras com controle de saldos bancários.</a:t>
            </a:r>
            <a:endParaRPr sz="1800"/>
          </a:p>
        </p:txBody>
      </p:sp>
      <p:sp>
        <p:nvSpPr>
          <p:cNvPr id="793" name="Google Shape;793;g12402aa5f0b_0_119"/>
          <p:cNvSpPr/>
          <p:nvPr/>
        </p:nvSpPr>
        <p:spPr>
          <a:xfrm>
            <a:off x="4099625" y="429402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Integração das Receitas Arrecadadas no sistema contábil.</a:t>
            </a:r>
            <a:endParaRPr sz="1800"/>
          </a:p>
        </p:txBody>
      </p:sp>
      <p:sp>
        <p:nvSpPr>
          <p:cNvPr id="794" name="Google Shape;794;g12402aa5f0b_0_119"/>
          <p:cNvSpPr/>
          <p:nvPr/>
        </p:nvSpPr>
        <p:spPr>
          <a:xfrm>
            <a:off x="7750300" y="429402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Fazer o registro dos restos a pagar para encerramento do exercício.</a:t>
            </a:r>
            <a:endParaRPr sz="1800"/>
          </a:p>
        </p:txBody>
      </p:sp>
      <p:sp>
        <p:nvSpPr>
          <p:cNvPr id="795" name="Google Shape;795;g12402aa5f0b_0_119"/>
          <p:cNvSpPr/>
          <p:nvPr/>
        </p:nvSpPr>
        <p:spPr>
          <a:xfrm>
            <a:off x="7750300" y="22317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Análise e conciliação de contas.</a:t>
            </a:r>
            <a:endParaRPr sz="2400"/>
          </a:p>
        </p:txBody>
      </p:sp>
      <p:sp>
        <p:nvSpPr>
          <p:cNvPr id="796" name="Google Shape;796;g12402aa5f0b_0_119"/>
          <p:cNvSpPr txBox="1">
            <a:spLocks noGrp="1"/>
          </p:cNvSpPr>
          <p:nvPr>
            <p:ph type="title"/>
          </p:nvPr>
        </p:nvSpPr>
        <p:spPr>
          <a:xfrm>
            <a:off x="961100" y="1091425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DIVISÃO DE CONTABILIDADE</a:t>
            </a:r>
            <a:endParaRPr sz="45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1b53a1a41_0_19"/>
          <p:cNvSpPr txBox="1">
            <a:spLocks noGrp="1"/>
          </p:cNvSpPr>
          <p:nvPr>
            <p:ph type="title"/>
          </p:nvPr>
        </p:nvSpPr>
        <p:spPr>
          <a:xfrm>
            <a:off x="788850" y="1641900"/>
            <a:ext cx="98961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5500"/>
              <a:t>CONTROLADORIA GERAL</a:t>
            </a:r>
            <a:endParaRPr sz="5500"/>
          </a:p>
        </p:txBody>
      </p:sp>
      <p:sp>
        <p:nvSpPr>
          <p:cNvPr id="179" name="Google Shape;179;g121b53a1a41_0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80" name="Google Shape;180;g121b53a1a41_0_19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21b53a1a41_0_19"/>
          <p:cNvSpPr/>
          <p:nvPr/>
        </p:nvSpPr>
        <p:spPr>
          <a:xfrm>
            <a:off x="4680988" y="3648925"/>
            <a:ext cx="1759200" cy="9612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</a:rPr>
              <a:t>AUDITORIA INTERNA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182" name="Google Shape;182;g121b53a1a41_0_19"/>
          <p:cNvSpPr txBox="1"/>
          <p:nvPr/>
        </p:nvSpPr>
        <p:spPr>
          <a:xfrm>
            <a:off x="1319500" y="4830050"/>
            <a:ext cx="4935900" cy="1262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 Rubia F. de Oliveira Sousa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Clébio Pinheiro Braga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2402aa5f0b_0_71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GESTÃO DE CONTRATOS</a:t>
            </a:r>
            <a:endParaRPr/>
          </a:p>
        </p:txBody>
      </p:sp>
      <p:sp>
        <p:nvSpPr>
          <p:cNvPr id="803" name="Google Shape;803;g12402aa5f0b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80</a:t>
            </a:fld>
            <a:endParaRPr/>
          </a:p>
        </p:txBody>
      </p:sp>
      <p:pic>
        <p:nvPicPr>
          <p:cNvPr id="804" name="Google Shape;804;g12402aa5f0b_0_7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2402aa5f0b_0_71"/>
          <p:cNvSpPr txBox="1"/>
          <p:nvPr/>
        </p:nvSpPr>
        <p:spPr>
          <a:xfrm>
            <a:off x="1726725" y="4919525"/>
            <a:ext cx="41376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Dra. CARLA ZARMACHI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2402aa5f0b_0_85"/>
          <p:cNvSpPr txBox="1">
            <a:spLocks noGrp="1"/>
          </p:cNvSpPr>
          <p:nvPr>
            <p:ph type="title"/>
          </p:nvPr>
        </p:nvSpPr>
        <p:spPr>
          <a:xfrm>
            <a:off x="961088" y="928550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SETOR DE GESTÃO DE CONTRATOS</a:t>
            </a:r>
            <a:endParaRPr sz="4500">
              <a:solidFill>
                <a:srgbClr val="0070C0"/>
              </a:solidFill>
            </a:endParaRPr>
          </a:p>
        </p:txBody>
      </p:sp>
      <p:graphicFrame>
        <p:nvGraphicFramePr>
          <p:cNvPr id="811" name="Google Shape;811;g12402aa5f0b_0_85"/>
          <p:cNvGraphicFramePr/>
          <p:nvPr/>
        </p:nvGraphicFramePr>
        <p:xfrm>
          <a:off x="2793578" y="2522142"/>
          <a:ext cx="3000000" cy="3000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{245CB867-CCCE-4DDA-AEAF-E6C1A38FFCB1}</a:tableStyleId>
              </a:tblPr>
              <a:tblGrid>
                <a:gridCol w="402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Elaboração de Contrato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4112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25">
                <a:tc>
                  <a:txBody>
                    <a:bodyPr/>
                    <a:lstStyle/>
                    <a:p>
                      <a:pPr marL="0" marR="11753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Termos Aditivos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769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08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500">
                <a:tc>
                  <a:txBody>
                    <a:bodyPr/>
                    <a:lstStyle/>
                    <a:p>
                      <a:pPr marL="0" marR="11753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Termo de Apostilamento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150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04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500">
                <a:tc>
                  <a:txBody>
                    <a:bodyPr/>
                    <a:lstStyle/>
                    <a:p>
                      <a:pPr marL="0" marR="11753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11753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Ordem de Aquisição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150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13150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08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175" marR="3175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2402aa5f0b_0_155"/>
          <p:cNvSpPr txBox="1">
            <a:spLocks noGrp="1"/>
          </p:cNvSpPr>
          <p:nvPr>
            <p:ph type="title"/>
          </p:nvPr>
        </p:nvSpPr>
        <p:spPr>
          <a:xfrm>
            <a:off x="838200" y="2394705"/>
            <a:ext cx="105156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SETOR DE DÍVIDA ATIVA</a:t>
            </a:r>
            <a:endParaRPr/>
          </a:p>
        </p:txBody>
      </p:sp>
      <p:sp>
        <p:nvSpPr>
          <p:cNvPr id="818" name="Google Shape;818;g12402aa5f0b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82</a:t>
            </a:fld>
            <a:endParaRPr/>
          </a:p>
        </p:txBody>
      </p:sp>
      <p:pic>
        <p:nvPicPr>
          <p:cNvPr id="819" name="Google Shape;819;g12402aa5f0b_0_15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12402aa5f0b_0_155"/>
          <p:cNvSpPr txBox="1"/>
          <p:nvPr/>
        </p:nvSpPr>
        <p:spPr>
          <a:xfrm>
            <a:off x="1726725" y="4056150"/>
            <a:ext cx="4935900" cy="1908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Eliana Amorim da Mota Cruz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Priscila Pandolfi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Beatriz Santos Pessoa Viana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2402aa5f0b_0_168"/>
          <p:cNvSpPr txBox="1">
            <a:spLocks noGrp="1"/>
          </p:cNvSpPr>
          <p:nvPr>
            <p:ph type="title"/>
          </p:nvPr>
        </p:nvSpPr>
        <p:spPr>
          <a:xfrm>
            <a:off x="961088" y="657050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SETOR DE DÍVIDA ATIVA</a:t>
            </a:r>
            <a:endParaRPr sz="4500">
              <a:solidFill>
                <a:srgbClr val="0070C0"/>
              </a:solidFill>
            </a:endParaRPr>
          </a:p>
        </p:txBody>
      </p:sp>
      <p:pic>
        <p:nvPicPr>
          <p:cNvPr id="826" name="Google Shape;826;g12402aa5f0b_0_168"/>
          <p:cNvPicPr preferRelativeResize="0"/>
          <p:nvPr/>
        </p:nvPicPr>
        <p:blipFill rotWithShape="1">
          <a:blip r:embed="rId3">
            <a:alphaModFix/>
          </a:blip>
          <a:srcRect l="2591" t="14573"/>
          <a:stretch/>
        </p:blipFill>
        <p:spPr>
          <a:xfrm>
            <a:off x="2060650" y="1829750"/>
            <a:ext cx="7493300" cy="42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2402aa5f0b_0_186"/>
          <p:cNvSpPr txBox="1">
            <a:spLocks noGrp="1"/>
          </p:cNvSpPr>
          <p:nvPr>
            <p:ph type="title"/>
          </p:nvPr>
        </p:nvSpPr>
        <p:spPr>
          <a:xfrm>
            <a:off x="961088" y="657050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SETOR DE DÍVIDA ATIVA</a:t>
            </a:r>
            <a:endParaRPr sz="4500">
              <a:solidFill>
                <a:srgbClr val="0070C0"/>
              </a:solidFill>
            </a:endParaRPr>
          </a:p>
        </p:txBody>
      </p:sp>
      <p:pic>
        <p:nvPicPr>
          <p:cNvPr id="832" name="Google Shape;832;g12402aa5f0b_0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5" y="1829750"/>
            <a:ext cx="10071950" cy="40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2402aa5f0b_0_195"/>
          <p:cNvSpPr txBox="1">
            <a:spLocks noGrp="1"/>
          </p:cNvSpPr>
          <p:nvPr>
            <p:ph type="title"/>
          </p:nvPr>
        </p:nvSpPr>
        <p:spPr>
          <a:xfrm>
            <a:off x="961088" y="657050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SETOR DE DÍVIDA ATIVA</a:t>
            </a:r>
            <a:endParaRPr sz="4500">
              <a:solidFill>
                <a:srgbClr val="0070C0"/>
              </a:solidFill>
            </a:endParaRPr>
          </a:p>
        </p:txBody>
      </p:sp>
      <p:pic>
        <p:nvPicPr>
          <p:cNvPr id="838" name="Google Shape;838;g12402aa5f0b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75" y="1829750"/>
            <a:ext cx="9800650" cy="38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2402aa5f0b_0_218"/>
          <p:cNvSpPr txBox="1">
            <a:spLocks noGrp="1"/>
          </p:cNvSpPr>
          <p:nvPr>
            <p:ph type="title"/>
          </p:nvPr>
        </p:nvSpPr>
        <p:spPr>
          <a:xfrm>
            <a:off x="961088" y="657050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SETOR DE DÍVIDA ATIVA</a:t>
            </a:r>
            <a:endParaRPr sz="4500">
              <a:solidFill>
                <a:srgbClr val="0070C0"/>
              </a:solidFill>
            </a:endParaRPr>
          </a:p>
        </p:txBody>
      </p:sp>
      <p:pic>
        <p:nvPicPr>
          <p:cNvPr id="844" name="Google Shape;844;g12402aa5f0b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88" y="1721525"/>
            <a:ext cx="9214225" cy="40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2402aa5f0b_0_201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SETOR DE GESTÃO DE PESSOAS</a:t>
            </a:r>
            <a:endParaRPr/>
          </a:p>
        </p:txBody>
      </p:sp>
      <p:sp>
        <p:nvSpPr>
          <p:cNvPr id="851" name="Google Shape;851;g12402aa5f0b_0_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87</a:t>
            </a:fld>
            <a:endParaRPr/>
          </a:p>
        </p:txBody>
      </p:sp>
      <p:pic>
        <p:nvPicPr>
          <p:cNvPr id="852" name="Google Shape;852;g12402aa5f0b_0_201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g12402aa5f0b_0_201"/>
          <p:cNvSpPr txBox="1"/>
          <p:nvPr/>
        </p:nvSpPr>
        <p:spPr>
          <a:xfrm>
            <a:off x="1726725" y="4919525"/>
            <a:ext cx="41376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JAILA SOARES DE SOUSA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2402aa5f0b_0_209"/>
          <p:cNvSpPr txBox="1">
            <a:spLocks noGrp="1"/>
          </p:cNvSpPr>
          <p:nvPr>
            <p:ph type="title"/>
          </p:nvPr>
        </p:nvSpPr>
        <p:spPr>
          <a:xfrm>
            <a:off x="838200" y="5970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t-BR"/>
              <a:t>GESTÃO DE PESSOAS</a:t>
            </a:r>
            <a:endParaRPr/>
          </a:p>
        </p:txBody>
      </p:sp>
      <p:sp>
        <p:nvSpPr>
          <p:cNvPr id="859" name="Google Shape;859;g12402aa5f0b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88</a:t>
            </a:fld>
            <a:endParaRPr/>
          </a:p>
        </p:txBody>
      </p:sp>
      <p:pic>
        <p:nvPicPr>
          <p:cNvPr id="860" name="Google Shape;860;g12402aa5f0b_0_209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g12402aa5f0b_0_209"/>
          <p:cNvSpPr txBox="1"/>
          <p:nvPr/>
        </p:nvSpPr>
        <p:spPr>
          <a:xfrm>
            <a:off x="414675" y="1621600"/>
            <a:ext cx="1004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34 Colaboradores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12402aa5f0b_0_209"/>
          <p:cNvSpPr/>
          <p:nvPr/>
        </p:nvSpPr>
        <p:spPr>
          <a:xfrm>
            <a:off x="8382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Confecção de Guias de recolhimento de FGTS, INSS e etc</a:t>
            </a:r>
            <a:endParaRPr sz="1900"/>
          </a:p>
        </p:txBody>
      </p:sp>
      <p:sp>
        <p:nvSpPr>
          <p:cNvPr id="863" name="Google Shape;863;g12402aa5f0b_0_209"/>
          <p:cNvSpPr/>
          <p:nvPr/>
        </p:nvSpPr>
        <p:spPr>
          <a:xfrm>
            <a:off x="4394100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Segurança e Medicina do Trabalho (AUDMED)</a:t>
            </a:r>
            <a:endParaRPr sz="1900"/>
          </a:p>
        </p:txBody>
      </p:sp>
      <p:sp>
        <p:nvSpPr>
          <p:cNvPr id="864" name="Google Shape;864;g12402aa5f0b_0_209"/>
          <p:cNvSpPr/>
          <p:nvPr/>
        </p:nvSpPr>
        <p:spPr>
          <a:xfrm>
            <a:off x="7747825" y="24170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Admissões, Demissões e Afastamentos</a:t>
            </a:r>
            <a:endParaRPr sz="19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23f1f98251_0_755"/>
          <p:cNvSpPr txBox="1">
            <a:spLocks noGrp="1"/>
          </p:cNvSpPr>
          <p:nvPr>
            <p:ph type="title"/>
          </p:nvPr>
        </p:nvSpPr>
        <p:spPr>
          <a:xfrm>
            <a:off x="831850" y="15081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NÚCLEO DE EDUCAÇÃO PERMANENTE</a:t>
            </a:r>
            <a:endParaRPr/>
          </a:p>
        </p:txBody>
      </p:sp>
      <p:sp>
        <p:nvSpPr>
          <p:cNvPr id="871" name="Google Shape;871;g123f1f98251_0_7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89</a:t>
            </a:fld>
            <a:endParaRPr/>
          </a:p>
        </p:txBody>
      </p:sp>
      <p:pic>
        <p:nvPicPr>
          <p:cNvPr id="872" name="Google Shape;872;g123f1f98251_0_755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9;g12402aa5f0b_0_24">
            <a:extLst>
              <a:ext uri="{FF2B5EF4-FFF2-40B4-BE49-F238E27FC236}">
                <a16:creationId xmlns:a16="http://schemas.microsoft.com/office/drawing/2014/main" id="{772714E6-FB70-4791-A182-F63451E0F0C2}"/>
              </a:ext>
            </a:extLst>
          </p:cNvPr>
          <p:cNvSpPr txBox="1"/>
          <p:nvPr/>
        </p:nvSpPr>
        <p:spPr>
          <a:xfrm>
            <a:off x="1726725" y="4919525"/>
            <a:ext cx="4740300" cy="830966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Bruno Brumado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1b53a1a41_0_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188" name="Google Shape;188;g121b53a1a41_0_33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21b53a1a41_0_33"/>
          <p:cNvSpPr/>
          <p:nvPr/>
        </p:nvSpPr>
        <p:spPr>
          <a:xfrm>
            <a:off x="977375" y="21555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Prestação de Contas Trimestrais</a:t>
            </a:r>
            <a:endParaRPr sz="1900"/>
          </a:p>
        </p:txBody>
      </p:sp>
      <p:sp>
        <p:nvSpPr>
          <p:cNvPr id="190" name="Google Shape;190;g121b53a1a41_0_33"/>
          <p:cNvSpPr/>
          <p:nvPr/>
        </p:nvSpPr>
        <p:spPr>
          <a:xfrm>
            <a:off x="977375" y="35404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Elaboração do PPA</a:t>
            </a:r>
            <a:endParaRPr sz="1800"/>
          </a:p>
        </p:txBody>
      </p:sp>
      <p:sp>
        <p:nvSpPr>
          <p:cNvPr id="191" name="Google Shape;191;g121b53a1a41_0_33"/>
          <p:cNvSpPr/>
          <p:nvPr/>
        </p:nvSpPr>
        <p:spPr>
          <a:xfrm>
            <a:off x="4329963" y="21555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Prestação de Contas do Convênio FUNAD/2020</a:t>
            </a:r>
            <a:endParaRPr sz="1800"/>
          </a:p>
        </p:txBody>
      </p:sp>
      <p:sp>
        <p:nvSpPr>
          <p:cNvPr id="192" name="Google Shape;192;g121b53a1a41_0_33"/>
          <p:cNvSpPr/>
          <p:nvPr/>
        </p:nvSpPr>
        <p:spPr>
          <a:xfrm>
            <a:off x="4329975" y="349815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Participação em reuniões e Comissões.</a:t>
            </a:r>
            <a:endParaRPr sz="1800"/>
          </a:p>
        </p:txBody>
      </p:sp>
      <p:sp>
        <p:nvSpPr>
          <p:cNvPr id="193" name="Google Shape;193;g121b53a1a41_0_33"/>
          <p:cNvSpPr/>
          <p:nvPr/>
        </p:nvSpPr>
        <p:spPr>
          <a:xfrm>
            <a:off x="7050000" y="3603738"/>
            <a:ext cx="3708600" cy="1413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Apoio no Parque Tecnológico;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Aquisição de Imóvel;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Simpósio dos RT's;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EFIS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4" name="Google Shape;194;g121b53a1a41_0_33"/>
          <p:cNvSpPr/>
          <p:nvPr/>
        </p:nvSpPr>
        <p:spPr>
          <a:xfrm>
            <a:off x="7682550" y="21555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</a:rPr>
              <a:t>Atendimento às notificações do TCU e COFEN</a:t>
            </a:r>
            <a:endParaRPr sz="1900"/>
          </a:p>
        </p:txBody>
      </p:sp>
      <p:sp>
        <p:nvSpPr>
          <p:cNvPr id="195" name="Google Shape;195;g121b53a1a41_0_33"/>
          <p:cNvSpPr txBox="1">
            <a:spLocks noGrp="1"/>
          </p:cNvSpPr>
          <p:nvPr>
            <p:ph type="title"/>
          </p:nvPr>
        </p:nvSpPr>
        <p:spPr>
          <a:xfrm>
            <a:off x="961100" y="1091425"/>
            <a:ext cx="9692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pt-BR" sz="4500"/>
              <a:t>CONTROLADORIA GERAL</a:t>
            </a:r>
            <a:endParaRPr sz="4500">
              <a:solidFill>
                <a:srgbClr val="0070C0"/>
              </a:solidFill>
            </a:endParaRPr>
          </a:p>
        </p:txBody>
      </p:sp>
      <p:sp>
        <p:nvSpPr>
          <p:cNvPr id="196" name="Google Shape;196;g121b53a1a41_0_33"/>
          <p:cNvSpPr/>
          <p:nvPr/>
        </p:nvSpPr>
        <p:spPr>
          <a:xfrm>
            <a:off x="977375" y="4937475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Manutenção, Acompanhamento e  Supervisão - LAI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7" name="Google Shape;197;g121b53a1a41_0_33"/>
          <p:cNvSpPr/>
          <p:nvPr/>
        </p:nvSpPr>
        <p:spPr>
          <a:xfrm>
            <a:off x="4414625" y="4840800"/>
            <a:ext cx="2443500" cy="119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Parecer sobre reformulações, Prestação e Contas e Proposta Orçamentária</a:t>
            </a:r>
            <a:endParaRPr sz="1600"/>
          </a:p>
        </p:txBody>
      </p:sp>
      <p:sp>
        <p:nvSpPr>
          <p:cNvPr id="198" name="Google Shape;198;g121b53a1a41_0_33"/>
          <p:cNvSpPr/>
          <p:nvPr/>
        </p:nvSpPr>
        <p:spPr>
          <a:xfrm>
            <a:off x="7851875" y="5164100"/>
            <a:ext cx="2443500" cy="819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Parecer: 43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Notas: 695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23f1f98251_0_802"/>
          <p:cNvSpPr txBox="1">
            <a:spLocks noGrp="1"/>
          </p:cNvSpPr>
          <p:nvPr>
            <p:ph type="title"/>
          </p:nvPr>
        </p:nvSpPr>
        <p:spPr>
          <a:xfrm>
            <a:off x="838200" y="758248"/>
            <a:ext cx="105156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CLASSIFICAÇÃO DE RISCO</a:t>
            </a:r>
            <a:endParaRPr/>
          </a:p>
        </p:txBody>
      </p:sp>
      <p:sp>
        <p:nvSpPr>
          <p:cNvPr id="879" name="Google Shape;879;g123f1f98251_0_8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90</a:t>
            </a:fld>
            <a:endParaRPr/>
          </a:p>
        </p:txBody>
      </p:sp>
      <p:pic>
        <p:nvPicPr>
          <p:cNvPr id="880" name="Google Shape;880;g123f1f98251_0_80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g123f1f98251_0_802"/>
          <p:cNvPicPr preferRelativeResize="0"/>
          <p:nvPr/>
        </p:nvPicPr>
        <p:blipFill rotWithShape="1">
          <a:blip r:embed="rId4">
            <a:alphaModFix/>
          </a:blip>
          <a:srcRect t="9212" b="35260"/>
          <a:stretch/>
        </p:blipFill>
        <p:spPr>
          <a:xfrm>
            <a:off x="3565075" y="1465225"/>
            <a:ext cx="4642801" cy="45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23f1f98251_0_818"/>
          <p:cNvSpPr txBox="1">
            <a:spLocks noGrp="1"/>
          </p:cNvSpPr>
          <p:nvPr>
            <p:ph type="title"/>
          </p:nvPr>
        </p:nvSpPr>
        <p:spPr>
          <a:xfrm>
            <a:off x="838200" y="831448"/>
            <a:ext cx="105156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SUPORTE BÁSICO DE VIDA - SBV</a:t>
            </a:r>
            <a:endParaRPr/>
          </a:p>
        </p:txBody>
      </p:sp>
      <p:sp>
        <p:nvSpPr>
          <p:cNvPr id="888" name="Google Shape;888;g123f1f98251_0_8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91</a:t>
            </a:fld>
            <a:endParaRPr/>
          </a:p>
        </p:txBody>
      </p:sp>
      <p:pic>
        <p:nvPicPr>
          <p:cNvPr id="889" name="Google Shape;889;g123f1f98251_0_81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g123f1f98251_0_818"/>
          <p:cNvPicPr preferRelativeResize="0"/>
          <p:nvPr/>
        </p:nvPicPr>
        <p:blipFill rotWithShape="1">
          <a:blip r:embed="rId4">
            <a:alphaModFix/>
          </a:blip>
          <a:srcRect t="21388" b="42112"/>
          <a:stretch/>
        </p:blipFill>
        <p:spPr>
          <a:xfrm>
            <a:off x="2848425" y="1853501"/>
            <a:ext cx="6050651" cy="39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23f1f98251_0_826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AVALIAÇÃO DE FERIDAS E TIPOS DE COBERTURAS</a:t>
            </a:r>
            <a:endParaRPr/>
          </a:p>
        </p:txBody>
      </p:sp>
      <p:sp>
        <p:nvSpPr>
          <p:cNvPr id="897" name="Google Shape;897;g123f1f98251_0_8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92</a:t>
            </a:fld>
            <a:endParaRPr/>
          </a:p>
        </p:txBody>
      </p:sp>
      <p:pic>
        <p:nvPicPr>
          <p:cNvPr id="898" name="Google Shape;898;g123f1f98251_0_826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g123f1f98251_0_826"/>
          <p:cNvPicPr preferRelativeResize="0"/>
          <p:nvPr/>
        </p:nvPicPr>
        <p:blipFill rotWithShape="1">
          <a:blip r:embed="rId4">
            <a:alphaModFix/>
          </a:blip>
          <a:srcRect t="14976" b="30084"/>
          <a:stretch/>
        </p:blipFill>
        <p:spPr>
          <a:xfrm>
            <a:off x="4116488" y="2075125"/>
            <a:ext cx="3959026" cy="38666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0" name="Google Shape;900;g123f1f98251_0_826"/>
          <p:cNvSpPr txBox="1"/>
          <p:nvPr/>
        </p:nvSpPr>
        <p:spPr>
          <a:xfrm>
            <a:off x="1179500" y="5644800"/>
            <a:ext cx="21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Ji-Paraná-RO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23f1f98251_0_834"/>
          <p:cNvSpPr txBox="1">
            <a:spLocks noGrp="1"/>
          </p:cNvSpPr>
          <p:nvPr>
            <p:ph type="title"/>
          </p:nvPr>
        </p:nvSpPr>
        <p:spPr>
          <a:xfrm>
            <a:off x="838200" y="808798"/>
            <a:ext cx="105156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VENTILAÇÃO MECÂNICA BÁSICA</a:t>
            </a:r>
            <a:endParaRPr/>
          </a:p>
        </p:txBody>
      </p:sp>
      <p:sp>
        <p:nvSpPr>
          <p:cNvPr id="907" name="Google Shape;907;g123f1f98251_0_8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93</a:t>
            </a:fld>
            <a:endParaRPr/>
          </a:p>
        </p:txBody>
      </p:sp>
      <p:pic>
        <p:nvPicPr>
          <p:cNvPr id="908" name="Google Shape;908;g123f1f98251_0_834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123f1f98251_0_834"/>
          <p:cNvPicPr preferRelativeResize="0"/>
          <p:nvPr/>
        </p:nvPicPr>
        <p:blipFill rotWithShape="1">
          <a:blip r:embed="rId4">
            <a:alphaModFix/>
          </a:blip>
          <a:srcRect t="14223" b="29333"/>
          <a:stretch/>
        </p:blipFill>
        <p:spPr>
          <a:xfrm>
            <a:off x="3471850" y="1569600"/>
            <a:ext cx="4548326" cy="4563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23f1f98251_0_842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REGISTROS OFICIAIS DE ENFERMAGEM</a:t>
            </a:r>
            <a:endParaRPr/>
          </a:p>
        </p:txBody>
      </p:sp>
      <p:sp>
        <p:nvSpPr>
          <p:cNvPr id="916" name="Google Shape;916;g123f1f98251_0_8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94</a:t>
            </a:fld>
            <a:endParaRPr/>
          </a:p>
        </p:txBody>
      </p:sp>
      <p:pic>
        <p:nvPicPr>
          <p:cNvPr id="917" name="Google Shape;917;g123f1f98251_0_84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g123f1f98251_0_842"/>
          <p:cNvPicPr preferRelativeResize="0"/>
          <p:nvPr/>
        </p:nvPicPr>
        <p:blipFill rotWithShape="1">
          <a:blip r:embed="rId4">
            <a:alphaModFix/>
          </a:blip>
          <a:srcRect t="19491" b="37987"/>
          <a:stretch/>
        </p:blipFill>
        <p:spPr>
          <a:xfrm>
            <a:off x="3366450" y="2152475"/>
            <a:ext cx="5459103" cy="41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23f1f98251_0_850"/>
          <p:cNvSpPr txBox="1">
            <a:spLocks noGrp="1"/>
          </p:cNvSpPr>
          <p:nvPr>
            <p:ph type="title"/>
          </p:nvPr>
        </p:nvSpPr>
        <p:spPr>
          <a:xfrm>
            <a:off x="838200" y="5970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INTERPRETAÇÃO DE EXAMES LABORATORIAIS</a:t>
            </a:r>
            <a:endParaRPr/>
          </a:p>
        </p:txBody>
      </p:sp>
      <p:sp>
        <p:nvSpPr>
          <p:cNvPr id="925" name="Google Shape;925;g123f1f98251_0_8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95</a:t>
            </a:fld>
            <a:endParaRPr/>
          </a:p>
        </p:txBody>
      </p:sp>
      <p:pic>
        <p:nvPicPr>
          <p:cNvPr id="926" name="Google Shape;926;g123f1f98251_0_85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g123f1f98251_0_850"/>
          <p:cNvPicPr preferRelativeResize="0"/>
          <p:nvPr/>
        </p:nvPicPr>
        <p:blipFill rotWithShape="1">
          <a:blip r:embed="rId4">
            <a:alphaModFix/>
          </a:blip>
          <a:srcRect t="17129" b="37216"/>
          <a:stretch/>
        </p:blipFill>
        <p:spPr>
          <a:xfrm>
            <a:off x="2670975" y="1876750"/>
            <a:ext cx="5378576" cy="436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23f1f98251_0_858"/>
          <p:cNvSpPr txBox="1">
            <a:spLocks noGrp="1"/>
          </p:cNvSpPr>
          <p:nvPr>
            <p:ph type="title"/>
          </p:nvPr>
        </p:nvSpPr>
        <p:spPr>
          <a:xfrm>
            <a:off x="838200" y="649848"/>
            <a:ext cx="10515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INTERPRETAÇÃO DE ECG</a:t>
            </a:r>
            <a:endParaRPr/>
          </a:p>
        </p:txBody>
      </p:sp>
      <p:sp>
        <p:nvSpPr>
          <p:cNvPr id="934" name="Google Shape;934;g123f1f98251_0_8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96</a:t>
            </a:fld>
            <a:endParaRPr/>
          </a:p>
        </p:txBody>
      </p:sp>
      <p:pic>
        <p:nvPicPr>
          <p:cNvPr id="935" name="Google Shape;935;g123f1f98251_0_858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g123f1f98251_0_858"/>
          <p:cNvPicPr preferRelativeResize="0"/>
          <p:nvPr/>
        </p:nvPicPr>
        <p:blipFill rotWithShape="1">
          <a:blip r:embed="rId4">
            <a:alphaModFix/>
          </a:blip>
          <a:srcRect t="13390" b="40417"/>
          <a:stretch/>
        </p:blipFill>
        <p:spPr>
          <a:xfrm>
            <a:off x="3407975" y="1478100"/>
            <a:ext cx="5376051" cy="44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21b53a1a41_0_142"/>
          <p:cNvSpPr txBox="1">
            <a:spLocks noGrp="1"/>
          </p:cNvSpPr>
          <p:nvPr>
            <p:ph type="title"/>
          </p:nvPr>
        </p:nvSpPr>
        <p:spPr>
          <a:xfrm>
            <a:off x="838200" y="850023"/>
            <a:ext cx="105156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CURSOS REALIZADOS - NEP</a:t>
            </a:r>
            <a:endParaRPr/>
          </a:p>
        </p:txBody>
      </p:sp>
      <p:sp>
        <p:nvSpPr>
          <p:cNvPr id="943" name="Google Shape;943;g121b53a1a41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97</a:t>
            </a:fld>
            <a:endParaRPr/>
          </a:p>
        </p:txBody>
      </p:sp>
      <p:pic>
        <p:nvPicPr>
          <p:cNvPr id="944" name="Google Shape;944;g121b53a1a41_0_14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g121b53a1a41_0_142"/>
          <p:cNvSpPr txBox="1">
            <a:spLocks noGrp="1"/>
          </p:cNvSpPr>
          <p:nvPr>
            <p:ph type="body" idx="1"/>
          </p:nvPr>
        </p:nvSpPr>
        <p:spPr>
          <a:xfrm>
            <a:off x="838200" y="1780603"/>
            <a:ext cx="10515600" cy="40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Competências Gerenciais para profissionais de Enfermagem;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Gestão da qualidade e gestão de risco na assistência de Enfermagem;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Utilização de dispositivos extra glóticos e Punção Intraóssea na Urgência e Emergência;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21b53a1a41_0_150"/>
          <p:cNvSpPr txBox="1">
            <a:spLocks noGrp="1"/>
          </p:cNvSpPr>
          <p:nvPr>
            <p:ph type="title"/>
          </p:nvPr>
        </p:nvSpPr>
        <p:spPr>
          <a:xfrm>
            <a:off x="838200" y="850023"/>
            <a:ext cx="105156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CURSOS REALIZADOS - NEP</a:t>
            </a:r>
            <a:endParaRPr/>
          </a:p>
        </p:txBody>
      </p:sp>
      <p:sp>
        <p:nvSpPr>
          <p:cNvPr id="952" name="Google Shape;952;g121b53a1a41_0_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98</a:t>
            </a:fld>
            <a:endParaRPr/>
          </a:p>
        </p:txBody>
      </p:sp>
      <p:pic>
        <p:nvPicPr>
          <p:cNvPr id="953" name="Google Shape;953;g121b53a1a41_0_150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g121b53a1a41_0_150"/>
          <p:cNvSpPr txBox="1">
            <a:spLocks noGrp="1"/>
          </p:cNvSpPr>
          <p:nvPr>
            <p:ph type="body" idx="1"/>
          </p:nvPr>
        </p:nvSpPr>
        <p:spPr>
          <a:xfrm>
            <a:off x="838200" y="1780603"/>
            <a:ext cx="10515600" cy="40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Atribuições, Competências e Responsabilidades no atendimento pré hospitalar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Regulamentação da atuação dos Enfermeiros em Urgência e Emergência no Brasil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Consulta de Enfermagem Ginecológica: Saúde Reprodutiva com ênfase nos métodos contraceptivos - Inserção de DIU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pt-BR"/>
              <a:t>Uso da USG para a consulta de Enfermagem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23f1f98251_0_882"/>
          <p:cNvSpPr txBox="1">
            <a:spLocks noGrp="1"/>
          </p:cNvSpPr>
          <p:nvPr>
            <p:ph type="title"/>
          </p:nvPr>
        </p:nvSpPr>
        <p:spPr>
          <a:xfrm>
            <a:off x="838200" y="7494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TOTAL CAPACITADOS</a:t>
            </a:r>
            <a:endParaRPr/>
          </a:p>
        </p:txBody>
      </p:sp>
      <p:sp>
        <p:nvSpPr>
          <p:cNvPr id="961" name="Google Shape;961;g123f1f98251_0_8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99</a:t>
            </a:fld>
            <a:endParaRPr/>
          </a:p>
        </p:txBody>
      </p:sp>
      <p:pic>
        <p:nvPicPr>
          <p:cNvPr id="962" name="Google Shape;962;g123f1f98251_0_882"/>
          <p:cNvPicPr preferRelativeResize="0"/>
          <p:nvPr/>
        </p:nvPicPr>
        <p:blipFill rotWithShape="1">
          <a:blip r:embed="rId3">
            <a:alphaModFix/>
          </a:blip>
          <a:srcRect b="11839"/>
          <a:stretch/>
        </p:blipFill>
        <p:spPr>
          <a:xfrm>
            <a:off x="210850" y="283925"/>
            <a:ext cx="2372648" cy="6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123f1f98251_0_882"/>
          <p:cNvSpPr/>
          <p:nvPr/>
        </p:nvSpPr>
        <p:spPr>
          <a:xfrm>
            <a:off x="3323125" y="3176500"/>
            <a:ext cx="4789200" cy="15312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492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Widescreen</PresentationFormat>
  <Paragraphs>781</Paragraphs>
  <Slides>105</Slides>
  <Notes>105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12" baseType="lpstr">
      <vt:lpstr>Arial</vt:lpstr>
      <vt:lpstr>Calibri</vt:lpstr>
      <vt:lpstr>Libre Franklin</vt:lpstr>
      <vt:lpstr>Lucida Sans</vt:lpstr>
      <vt:lpstr>Noto Sans Symbols</vt:lpstr>
      <vt:lpstr>Times New Roman</vt:lpstr>
      <vt:lpstr>Tema do Office</vt:lpstr>
      <vt:lpstr>Apresentação do PowerPoint</vt:lpstr>
      <vt:lpstr>OBJETIVO GERAL</vt:lpstr>
      <vt:lpstr>METODOLOGIA</vt:lpstr>
      <vt:lpstr>Apresentação do PowerPoint</vt:lpstr>
      <vt:lpstr>FUNÇÕES DO CONSELHO DE ENFERMAGEM</vt:lpstr>
      <vt:lpstr>Apresentação do PowerPoint</vt:lpstr>
      <vt:lpstr>PLENÁRIO DO COREN-RO</vt:lpstr>
      <vt:lpstr>CONTROLADORIA GERAL</vt:lpstr>
      <vt:lpstr>CONTROLADORIA GERAL</vt:lpstr>
      <vt:lpstr>DIRETORIA DO COREN-RO</vt:lpstr>
      <vt:lpstr>GABINETE</vt:lpstr>
      <vt:lpstr>Apresentação do PowerPoint</vt:lpstr>
      <vt:lpstr>PROCURADORIA JURÍDICA</vt:lpstr>
      <vt:lpstr>PROCURADORIA JURÍDICA</vt:lpstr>
      <vt:lpstr>ASSESSORIA TÉCNICA - TI</vt:lpstr>
      <vt:lpstr>TECNOLOGIA DA INFORMAÇÃO</vt:lpstr>
      <vt:lpstr>ASSESSORIA DA PRESIDÊNCIA</vt:lpstr>
      <vt:lpstr>ASSESSORIA DA PRESIDÊNCIA</vt:lpstr>
      <vt:lpstr>ASSESSORIA DE 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DEPARTAMENTO DE FISCALIZAÇÃO E EXERCÍCIO PROFISSIONAL - DEFEP</vt:lpstr>
      <vt:lpstr>CÂMARA TÉCNICA DE ATENÇÃO A SAÚDE - CTAS</vt:lpstr>
      <vt:lpstr>Equipe do DEFEP - CTAS</vt:lpstr>
      <vt:lpstr>Objetivo - CTAS</vt:lpstr>
      <vt:lpstr>Atividades Administrativas - CTAS</vt:lpstr>
      <vt:lpstr>Apresentação do PowerPoint</vt:lpstr>
      <vt:lpstr>Apresentação do PowerPoint</vt:lpstr>
      <vt:lpstr>Apresentação do PowerPoint</vt:lpstr>
      <vt:lpstr>Apresentação do PowerPoint</vt:lpstr>
      <vt:lpstr>AVALIAÇÃO GERAL</vt:lpstr>
      <vt:lpstr>SERVIÇO DE FISCALIZAÇÃO</vt:lpstr>
      <vt:lpstr>Equipe do DEFEP - Fiscalização</vt:lpstr>
      <vt:lpstr>Equipe do DEFEP - Fiscalização</vt:lpstr>
      <vt:lpstr>SERVIÇOS ADMINISTRATIVOS</vt:lpstr>
      <vt:lpstr>PROCESSOS ADMINISTRATIVOS x ANO</vt:lpstr>
      <vt:lpstr>CRT'S POR ANO</vt:lpstr>
      <vt:lpstr>Apresentação do PowerPoint</vt:lpstr>
      <vt:lpstr>DENÚNCIAS</vt:lpstr>
      <vt:lpstr>REGISTRO DE EMPRESA</vt:lpstr>
      <vt:lpstr>OUTRAS ATIVIDADES</vt:lpstr>
      <vt:lpstr>INDICADORES DA FISCALIZAÇÃO</vt:lpstr>
      <vt:lpstr>Apresentação do PowerPoint</vt:lpstr>
      <vt:lpstr>Apresentação do PowerPoint</vt:lpstr>
      <vt:lpstr>Apresentação do PowerPoint</vt:lpstr>
      <vt:lpstr>Apresentação do PowerPoint</vt:lpstr>
      <vt:lpstr>PROCESSOS JUDICIAIS</vt:lpstr>
      <vt:lpstr>PROCESSOS JUDICIAIS</vt:lpstr>
      <vt:lpstr>ATIVIDADES NA FISCALIZAÇÃO</vt:lpstr>
      <vt:lpstr>SETOR DE PROCESSOS ÉTICOS</vt:lpstr>
      <vt:lpstr>Equipe do DEFEP - Processo Ético</vt:lpstr>
      <vt:lpstr>INTRODUÇÃO</vt:lpstr>
      <vt:lpstr>AÇÕES REALIZADAS</vt:lpstr>
      <vt:lpstr>Apresentação do PowerPoint</vt:lpstr>
      <vt:lpstr>ATIVIDADES ADMINISTRATIVAS</vt:lpstr>
      <vt:lpstr>Apresentação do PowerPoint</vt:lpstr>
      <vt:lpstr>INSCRIÇÃO REGISTRO E CADASTRO</vt:lpstr>
      <vt:lpstr>Equipe do DEFEP - IRC</vt:lpstr>
      <vt:lpstr>CONSELHO REGIONAL DE ENFERMAGEM DE RONDÔNIA</vt:lpstr>
      <vt:lpstr>Análise Geral</vt:lpstr>
      <vt:lpstr>ATENDIMENTO E REGISTRO E CADASTRO</vt:lpstr>
      <vt:lpstr>Maiores demandas do Setor URC/RECEPÇÃO</vt:lpstr>
      <vt:lpstr> COREN ITINERANTE  </vt:lpstr>
      <vt:lpstr>SUBSEÇÃO DE JI-PARANÁ</vt:lpstr>
      <vt:lpstr>Apresentação do PowerPoint</vt:lpstr>
      <vt:lpstr>Apresentação do PowerPoint</vt:lpstr>
      <vt:lpstr>SUBSEÇÃO DE CACOAL</vt:lpstr>
      <vt:lpstr>Apresentação do PowerPoint</vt:lpstr>
      <vt:lpstr>SUBSEÇÃO DE VILHENA</vt:lpstr>
      <vt:lpstr>Apresentação do PowerPoint</vt:lpstr>
      <vt:lpstr>Apresentação do PowerPoint</vt:lpstr>
      <vt:lpstr>DEPARTAMENTO ADMINISTRATIVO FINANCEIRO - DAF</vt:lpstr>
      <vt:lpstr>COMISSÃO PERMANENTE DE LICITAÇÃO - CPL</vt:lpstr>
      <vt:lpstr>COMISSÃO PERMANENTE DE LICITAÇÃO</vt:lpstr>
      <vt:lpstr>DIVISÃO DE CONTABILIDADE</vt:lpstr>
      <vt:lpstr>DIVISÃO DE CONTABILIDADE</vt:lpstr>
      <vt:lpstr>GESTÃO DE CONTRATOS</vt:lpstr>
      <vt:lpstr>SETOR DE GESTÃO DE CONTRATOS</vt:lpstr>
      <vt:lpstr>SETOR DE DÍVIDA ATIVA</vt:lpstr>
      <vt:lpstr>SETOR DE DÍVIDA ATIVA</vt:lpstr>
      <vt:lpstr>SETOR DE DÍVIDA ATIVA</vt:lpstr>
      <vt:lpstr>SETOR DE DÍVIDA ATIVA</vt:lpstr>
      <vt:lpstr>SETOR DE DÍVIDA ATIVA</vt:lpstr>
      <vt:lpstr>SETOR DE GESTÃO DE PESSOAS</vt:lpstr>
      <vt:lpstr>GESTÃO DE PESSOAS</vt:lpstr>
      <vt:lpstr>NÚCLEO DE EDUCAÇÃO PERMANENTE</vt:lpstr>
      <vt:lpstr>CLASSIFICAÇÃO DE RISCO</vt:lpstr>
      <vt:lpstr>SUPORTE BÁSICO DE VIDA - SBV</vt:lpstr>
      <vt:lpstr>AVALIAÇÃO DE FERIDAS E TIPOS DE COBERTURAS</vt:lpstr>
      <vt:lpstr>VENTILAÇÃO MECÂNICA BÁSICA</vt:lpstr>
      <vt:lpstr>REGISTROS OFICIAIS DE ENFERMAGEM</vt:lpstr>
      <vt:lpstr>INTERPRETAÇÃO DE EXAMES LABORATORIAIS</vt:lpstr>
      <vt:lpstr>INTERPRETAÇÃO DE ECG</vt:lpstr>
      <vt:lpstr>CURSOS REALIZADOS - NEP</vt:lpstr>
      <vt:lpstr>CURSOS REALIZADOS - NEP</vt:lpstr>
      <vt:lpstr>TOTAL CAPACITADOS</vt:lpstr>
      <vt:lpstr>PROJETOS 2021 - 2022</vt:lpstr>
      <vt:lpstr>PROJETOS 2021 - 2022</vt:lpstr>
      <vt:lpstr>ZELADORA DO COREN-RO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Manoel Carlos Neri da Silva</dc:creator>
  <cp:lastModifiedBy>Acords</cp:lastModifiedBy>
  <cp:revision>1</cp:revision>
  <dcterms:created xsi:type="dcterms:W3CDTF">2019-10-30T17:25:33Z</dcterms:created>
  <dcterms:modified xsi:type="dcterms:W3CDTF">2022-04-13T12:41:35Z</dcterms:modified>
</cp:coreProperties>
</file>